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1EF69-88D1-4CD9-9F3B-C5BADCF4F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43059"/>
            <a:ext cx="10572000" cy="3601039"/>
          </a:xfrm>
        </p:spPr>
        <p:txBody>
          <a:bodyPr/>
          <a:lstStyle/>
          <a:p>
            <a:pPr algn="ctr"/>
            <a:br>
              <a:rPr lang="fr-FR" dirty="0"/>
            </a:br>
            <a:r>
              <a:rPr lang="fr-FR" dirty="0"/>
              <a:t>Réunion de Directeurs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Jeudi 11 février 2021</a:t>
            </a:r>
            <a:br>
              <a:rPr lang="fr-FR" dirty="0"/>
            </a:br>
            <a:r>
              <a:rPr lang="fr-FR" dirty="0"/>
              <a:t> 13 H30/16H30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C360B3-5F72-440E-AB6B-7071A84EB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/>
              <a:t>CIRCONSCRIPTION DE MANTES LA JOLIE I</a:t>
            </a:r>
          </a:p>
        </p:txBody>
      </p:sp>
    </p:spTree>
    <p:extLst>
      <p:ext uri="{BB962C8B-B14F-4D97-AF65-F5344CB8AC3E}">
        <p14:creationId xmlns:p14="http://schemas.microsoft.com/office/powerpoint/2010/main" val="245594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A0B26-1903-42E9-A90A-77BC7FB3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9481"/>
            <a:ext cx="10571998" cy="970450"/>
          </a:xfrm>
        </p:spPr>
        <p:txBody>
          <a:bodyPr/>
          <a:lstStyle/>
          <a:p>
            <a:pPr algn="ctr"/>
            <a:r>
              <a:rPr lang="fr-FR" dirty="0"/>
              <a:t>SIGNALEMENT AU PROCUREUR</a:t>
            </a:r>
            <a:br>
              <a:rPr lang="fr-FR" dirty="0"/>
            </a:br>
            <a:r>
              <a:rPr lang="fr-FR" dirty="0"/>
              <a:t>Fiche réflexe </a:t>
            </a:r>
            <a:r>
              <a:rPr lang="fr-FR" dirty="0" err="1"/>
              <a:t>Actu@lisez</a:t>
            </a:r>
            <a:r>
              <a:rPr lang="fr-FR" dirty="0"/>
              <a:t> n°54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4C1FD4-09E5-418C-BE98-BD434D658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2064470"/>
            <a:ext cx="11604396" cy="4619134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 Les contacts : </a:t>
            </a:r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 </a:t>
            </a:r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Service Social en Faveur des Elèves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(SSFE) : ce.ia78.soc@ac-versailles.fr </a:t>
            </a:r>
          </a:p>
          <a:p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01 39 23 62 28 ou 01 39 23 62 26 </a:t>
            </a:r>
          </a:p>
          <a:p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En cas de difficulté à trouver un interlocuteur, ne pas hésiter à contacter le cabinet de l’inspecteur d’académie qui pourra vous mettre en relation avec un membre de l’équipe de direction. </a:t>
            </a:r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 </a:t>
            </a: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Cabinet IA-DASEN : 01 39 23 60 02 </a:t>
            </a:r>
            <a:endParaRPr lang="pt-B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Une copie de chaque signalement doit être adressée à : </a:t>
            </a:r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 ccip@yvelines.fr </a:t>
            </a:r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 ce.ia78.cabinet@ac-versailles.fr </a:t>
            </a:r>
          </a:p>
          <a:p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 Et à l’inspecteur de l’éducation nationale de la circonscription pour les directeurs d’école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891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D4A70-C57A-4575-A406-356F487D29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18903" y="-350985"/>
            <a:ext cx="10572750" cy="969963"/>
          </a:xfrm>
        </p:spPr>
        <p:txBody>
          <a:bodyPr/>
          <a:lstStyle/>
          <a:p>
            <a:pPr algn="ctr"/>
            <a:r>
              <a:rPr lang="fr-FR" sz="3600" dirty="0"/>
              <a:t>FORMATION DES DIRECTEURS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65114068"/>
              </p:ext>
            </p:extLst>
          </p:nvPr>
        </p:nvGraphicFramePr>
        <p:xfrm>
          <a:off x="809897" y="485037"/>
          <a:ext cx="10485392" cy="6307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2366">
                  <a:extLst>
                    <a:ext uri="{9D8B030D-6E8A-4147-A177-3AD203B41FA5}">
                      <a16:colId xmlns:a16="http://schemas.microsoft.com/office/drawing/2014/main" val="3146412217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2029697671"/>
                    </a:ext>
                  </a:extLst>
                </a:gridCol>
                <a:gridCol w="3457575">
                  <a:extLst>
                    <a:ext uri="{9D8B030D-6E8A-4147-A177-3AD203B41FA5}">
                      <a16:colId xmlns:a16="http://schemas.microsoft.com/office/drawing/2014/main" val="568893846"/>
                    </a:ext>
                  </a:extLst>
                </a:gridCol>
              </a:tblGrid>
              <a:tr h="501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Formations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Intervenant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Date et lieu à définir</a:t>
                      </a: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Directeurs (</a:t>
                      </a:r>
                      <a:r>
                        <a:rPr lang="fr-FR" sz="1600" dirty="0" err="1">
                          <a:effectLst/>
                        </a:rPr>
                        <a:t>trices</a:t>
                      </a:r>
                      <a:r>
                        <a:rPr lang="fr-FR" sz="1600" dirty="0">
                          <a:effectLst/>
                        </a:rPr>
                        <a:t>) concerné (e)s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416214716"/>
                  </a:ext>
                </a:extLst>
              </a:tr>
              <a:tr h="690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Pilotage pédagogique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Kamara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Beauchamp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Guerrouache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Ambhiel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Stient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Rousseau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646704158"/>
                  </a:ext>
                </a:extLst>
              </a:tr>
              <a:tr h="391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Laïcité, définition et actions dans les écoles.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Référent académique laïcité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Spampinato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Gadoti</a:t>
                      </a:r>
                      <a:r>
                        <a:rPr lang="fr-FR" sz="1200" b="0" dirty="0">
                          <a:effectLst/>
                        </a:rPr>
                        <a:t> 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711709980"/>
                  </a:ext>
                </a:extLst>
              </a:tr>
              <a:tr h="439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La situation des élèves à besoins éducatifs particuliers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Décultot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Ferrand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Boultif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823850254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Responsabilité juridique et législative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 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Martin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1676887514"/>
                  </a:ext>
                </a:extLst>
              </a:tr>
              <a:tr h="690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DUERP , PPMS, CHSCT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Hareau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Thevenin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El </a:t>
                      </a:r>
                      <a:r>
                        <a:rPr lang="fr-FR" sz="1200" b="0" dirty="0" err="1">
                          <a:effectLst/>
                        </a:rPr>
                        <a:t>Gassi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Royant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Flageul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Dumoutier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2200334666"/>
                  </a:ext>
                </a:extLst>
              </a:tr>
              <a:tr h="120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Partenaires sociaux et médicaux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CCIP (conduite d’entretien)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 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Guerrouache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Ambhiel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Stient</a:t>
                      </a:r>
                      <a:r>
                        <a:rPr lang="fr-FR" sz="12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Ferrand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Ferrand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Boultif</a:t>
                      </a:r>
                      <a:r>
                        <a:rPr lang="fr-FR" sz="12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Raybault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2918630"/>
                  </a:ext>
                </a:extLst>
              </a:tr>
              <a:tr h="690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Outils Numériques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 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Larcher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Lardeau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Soutin</a:t>
                      </a:r>
                      <a:r>
                        <a:rPr lang="fr-FR" sz="12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Royant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454872377"/>
                  </a:ext>
                </a:extLst>
              </a:tr>
              <a:tr h="390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École et Autorité parentale: problèmes liés aux parents séparés.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</a:rPr>
                        <a:t> </a:t>
                      </a:r>
                      <a:endParaRPr lang="fr-FR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Hareau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699786523"/>
                  </a:ext>
                </a:extLst>
              </a:tr>
              <a:tr h="517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Communication non violente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Management d’équipe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CAAEE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El </a:t>
                      </a:r>
                      <a:r>
                        <a:rPr lang="fr-FR" sz="1200" b="0" dirty="0" err="1">
                          <a:effectLst/>
                        </a:rPr>
                        <a:t>Gassi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Mme </a:t>
                      </a:r>
                      <a:r>
                        <a:rPr lang="fr-FR" sz="1200" b="0" dirty="0" err="1">
                          <a:effectLst/>
                        </a:rPr>
                        <a:t>Benamouda</a:t>
                      </a:r>
                      <a:endParaRPr lang="fr-FR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</a:rPr>
                        <a:t>M. </a:t>
                      </a:r>
                      <a:r>
                        <a:rPr lang="fr-FR" sz="1200" b="0" dirty="0" err="1">
                          <a:effectLst/>
                        </a:rPr>
                        <a:t>Mistermann</a:t>
                      </a:r>
                      <a:endParaRPr lang="fr-F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1" marR="51801" marT="0" marB="0"/>
                </a:tc>
                <a:extLst>
                  <a:ext uri="{0D108BD9-81ED-4DB2-BD59-A6C34878D82A}">
                    <a16:rowId xmlns:a16="http://schemas.microsoft.com/office/drawing/2014/main" val="359085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49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63C77-A9EA-4689-B4DE-871D0591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63" y="443060"/>
            <a:ext cx="11708091" cy="389327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dirty="0"/>
              <a:t>1 OUVERTURE : ECOLE PRIMEVERE</a:t>
            </a:r>
            <a:br>
              <a:rPr lang="fr-FR" sz="3100" dirty="0"/>
            </a:br>
            <a:r>
              <a:rPr lang="fr-FR" sz="3100" dirty="0"/>
              <a:t>1 FERMETURE  : ECOLE BUISSON </a:t>
            </a:r>
            <a:br>
              <a:rPr lang="fr-FR" dirty="0"/>
            </a:br>
            <a:br>
              <a:rPr lang="fr-FR" dirty="0"/>
            </a:br>
            <a: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  <a:t>GS : - Dédoublement des GS en REP+ afin de s'approcher d'un maximum de 17 élèves par classe y compris en intégrant la possibilité, ou l'obligation, de mettre en place le </a:t>
            </a:r>
            <a:r>
              <a:rPr lang="fr-FR" sz="2700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  <a:t>-enseignement lorsque des locaux n'étaient pas disponibles</a:t>
            </a:r>
            <a:r>
              <a:rPr lang="fr-FR" sz="2200" dirty="0"/>
              <a:t>.</a:t>
            </a:r>
            <a:br>
              <a:rPr lang="fr-FR" dirty="0"/>
            </a:br>
            <a:br>
              <a:rPr lang="fr-FR" dirty="0"/>
            </a:br>
            <a:r>
              <a:rPr lang="fr-FR" sz="2200" dirty="0"/>
              <a:t>4 </a:t>
            </a:r>
            <a:r>
              <a:rPr lang="fr-FR" sz="2700" dirty="0"/>
              <a:t>Ouvertures « GS » : Gentianes, Lavandes, Tulipes, Primevères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C4CCAE-A7C2-4612-B600-CC8D8712E8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3600" dirty="0"/>
              <a:t>CARTE SCOLAIRE  PHASE 1</a:t>
            </a:r>
          </a:p>
        </p:txBody>
      </p:sp>
    </p:spTree>
    <p:extLst>
      <p:ext uri="{BB962C8B-B14F-4D97-AF65-F5344CB8AC3E}">
        <p14:creationId xmlns:p14="http://schemas.microsoft.com/office/powerpoint/2010/main" val="287948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10F1C-45A9-4C06-9D31-FF6227F9C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5414" y="0"/>
            <a:ext cx="11250730" cy="4571027"/>
          </a:xfrm>
        </p:spPr>
        <p:txBody>
          <a:bodyPr/>
          <a:lstStyle/>
          <a:p>
            <a:pPr marL="742950" indent="-742950" algn="ctr">
              <a:buFont typeface="Wingdings" panose="05000000000000000000" pitchFamily="2" charset="2"/>
              <a:buChar char="Ø"/>
            </a:pPr>
            <a:br>
              <a:rPr lang="fr-FR" sz="3600" dirty="0"/>
            </a:br>
            <a:br>
              <a:rPr lang="fr-FR" sz="3600" dirty="0"/>
            </a:br>
            <a:r>
              <a:rPr lang="fr-FR" sz="3600" dirty="0"/>
              <a:t>Pactes : Adage</a:t>
            </a:r>
            <a:br>
              <a:rPr lang="fr-FR" sz="3600" dirty="0"/>
            </a:br>
            <a:r>
              <a:rPr lang="fr-FR" sz="3600" dirty="0"/>
              <a:t>Evaluations GS/CP/CM2</a:t>
            </a:r>
            <a:br>
              <a:rPr lang="fr-FR" sz="3600" dirty="0"/>
            </a:br>
            <a:r>
              <a:rPr lang="fr-FR" sz="3600" dirty="0"/>
              <a:t>Contexte sanitaire, </a:t>
            </a:r>
            <a:br>
              <a:rPr lang="fr-FR" sz="3600" dirty="0"/>
            </a:br>
            <a:r>
              <a:rPr lang="fr-FR" sz="3600" dirty="0"/>
              <a:t>Cité Educative : parcours CM1</a:t>
            </a:r>
            <a:br>
              <a:rPr lang="fr-FR" sz="3600" dirty="0"/>
            </a:br>
            <a:r>
              <a:rPr lang="fr-FR" sz="3600" dirty="0"/>
              <a:t>Liaison inter-degrés</a:t>
            </a:r>
            <a:br>
              <a:rPr lang="fr-FR" sz="3600" dirty="0"/>
            </a:br>
            <a:r>
              <a:rPr lang="fr-FR" sz="3600" dirty="0"/>
              <a:t>Nouveau Collège</a:t>
            </a:r>
            <a:br>
              <a:rPr lang="fr-FR" sz="3600" dirty="0"/>
            </a:br>
            <a:r>
              <a:rPr lang="fr-FR" sz="3600" dirty="0"/>
              <a:t>Pôle Ressource élèves</a:t>
            </a:r>
            <a:br>
              <a:rPr lang="fr-FR" sz="3600" dirty="0"/>
            </a:br>
            <a:r>
              <a:rPr lang="fr-FR" sz="3600" dirty="0"/>
              <a:t>Date prochaine réunion directeurs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253CB0-2E71-4022-B846-F522F70C1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18295"/>
          </a:xfrm>
        </p:spPr>
        <p:txBody>
          <a:bodyPr>
            <a:noAutofit/>
          </a:bodyPr>
          <a:lstStyle/>
          <a:p>
            <a:pPr algn="ctr"/>
            <a:r>
              <a:rPr lang="fr-FR" sz="3600" dirty="0"/>
              <a:t>INFORMATIONS DIVERSES</a:t>
            </a:r>
          </a:p>
        </p:txBody>
      </p:sp>
    </p:spTree>
    <p:extLst>
      <p:ext uri="{BB962C8B-B14F-4D97-AF65-F5344CB8AC3E}">
        <p14:creationId xmlns:p14="http://schemas.microsoft.com/office/powerpoint/2010/main" val="21108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642670-EB93-43A8-BB45-A6E0DDA4B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2E8F75-1E39-4BBC-A5DF-9530ED7FB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/>
              <a:t>QUESTIONS DIVERSES</a:t>
            </a:r>
          </a:p>
        </p:txBody>
      </p:sp>
    </p:spTree>
    <p:extLst>
      <p:ext uri="{BB962C8B-B14F-4D97-AF65-F5344CB8AC3E}">
        <p14:creationId xmlns:p14="http://schemas.microsoft.com/office/powerpoint/2010/main" val="167799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142</TotalTime>
  <Words>436</Words>
  <Application>Microsoft Office PowerPoint</Application>
  <PresentationFormat>Grand écran</PresentationFormat>
  <Paragraphs>76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2</vt:lpstr>
      <vt:lpstr>Concis</vt:lpstr>
      <vt:lpstr> Réunion de Directeurs   Jeudi 11 février 2021  13 H30/16H30</vt:lpstr>
      <vt:lpstr>SIGNALEMENT AU PROCUREUR Fiche réflexe Actu@lisez n°54 </vt:lpstr>
      <vt:lpstr>FORMATION DES DIRECTEURS</vt:lpstr>
      <vt:lpstr>1 OUVERTURE : ECOLE PRIMEVERE 1 FERMETURE  : ECOLE BUISSON   GS : - Dédoublement des GS en REP+ afin de s'approcher d'un maximum de 17 élèves par classe y compris en intégrant la possibilité, ou l'obligation, de mettre en place le co-enseignement lorsque des locaux n'étaient pas disponibles.  4 Ouvertures « GS » : Gentianes, Lavandes, Tulipes, Primevères</vt:lpstr>
      <vt:lpstr>  Pactes : Adage Evaluations GS/CP/CM2 Contexte sanitaire,  Cité Educative : parcours CM1 Liaison inter-degrés Nouveau Collège Pôle Ressource élèves Date prochaine réunion directeurs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directeurs   Jeudi 11 février 2021  13H30/16H30</dc:title>
  <dc:creator>Stephanie Decultot</dc:creator>
  <cp:lastModifiedBy>Stephanie Decultot</cp:lastModifiedBy>
  <cp:revision>14</cp:revision>
  <dcterms:created xsi:type="dcterms:W3CDTF">2021-02-02T21:19:16Z</dcterms:created>
  <dcterms:modified xsi:type="dcterms:W3CDTF">2021-02-08T08:25:53Z</dcterms:modified>
</cp:coreProperties>
</file>