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5" r:id="rId4"/>
    <p:sldId id="286" r:id="rId5"/>
    <p:sldId id="283" r:id="rId6"/>
    <p:sldId id="265" r:id="rId7"/>
    <p:sldId id="260" r:id="rId8"/>
    <p:sldId id="284" r:id="rId9"/>
    <p:sldId id="28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76E69-B2C9-CF49-94EE-7F29B6884EB5}" type="doc">
      <dgm:prSet loTypeId="urn:microsoft.com/office/officeart/2005/8/layout/cycle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AD17188B-6675-534E-999A-2826FD0B29ED}">
      <dgm:prSet phldrT="[Texte]"/>
      <dgm:spPr/>
      <dgm:t>
        <a:bodyPr/>
        <a:lstStyle/>
        <a:p>
          <a:r>
            <a:rPr lang="fr-FR" dirty="0"/>
            <a:t>Définition d’un problème</a:t>
          </a:r>
        </a:p>
      </dgm:t>
    </dgm:pt>
    <dgm:pt modelId="{CFF30FDD-9F96-C14D-914A-5EF53D730641}" type="parTrans" cxnId="{6938C942-25F6-EA4A-8B16-80DAF3541E26}">
      <dgm:prSet/>
      <dgm:spPr/>
      <dgm:t>
        <a:bodyPr/>
        <a:lstStyle/>
        <a:p>
          <a:endParaRPr lang="fr-FR"/>
        </a:p>
      </dgm:t>
    </dgm:pt>
    <dgm:pt modelId="{7D56FA83-F0C2-2E44-9AC8-A412C1622F23}" type="sibTrans" cxnId="{6938C942-25F6-EA4A-8B16-80DAF3541E26}">
      <dgm:prSet/>
      <dgm:spPr/>
      <dgm:t>
        <a:bodyPr/>
        <a:lstStyle/>
        <a:p>
          <a:endParaRPr lang="fr-FR"/>
        </a:p>
      </dgm:t>
    </dgm:pt>
    <dgm:pt modelId="{32BB971F-49C6-064D-94B8-2FC68C4821AE}">
      <dgm:prSet phldrT="[Texte]"/>
      <dgm:spPr/>
      <dgm:t>
        <a:bodyPr/>
        <a:lstStyle/>
        <a:p>
          <a:r>
            <a:rPr lang="fr-FR" dirty="0"/>
            <a:t>Etudier la notion et ses moyens d’enseignements</a:t>
          </a:r>
        </a:p>
      </dgm:t>
    </dgm:pt>
    <dgm:pt modelId="{A9BAE8ED-335E-CF4D-B275-5C9FA331AA92}" type="parTrans" cxnId="{DA84E1F9-81E4-394E-BD2D-41DFD7F9F0C9}">
      <dgm:prSet/>
      <dgm:spPr/>
      <dgm:t>
        <a:bodyPr/>
        <a:lstStyle/>
        <a:p>
          <a:endParaRPr lang="fr-FR"/>
        </a:p>
      </dgm:t>
    </dgm:pt>
    <dgm:pt modelId="{EE6B9F80-586F-4347-8CFE-7AFCD7069DFC}" type="sibTrans" cxnId="{DA84E1F9-81E4-394E-BD2D-41DFD7F9F0C9}">
      <dgm:prSet/>
      <dgm:spPr/>
      <dgm:t>
        <a:bodyPr/>
        <a:lstStyle/>
        <a:p>
          <a:endParaRPr lang="fr-FR"/>
        </a:p>
      </dgm:t>
    </dgm:pt>
    <dgm:pt modelId="{5247306D-C36C-774A-AF2D-DE159D368320}">
      <dgm:prSet phldrT="[Texte]"/>
      <dgm:spPr/>
      <dgm:t>
        <a:bodyPr/>
        <a:lstStyle/>
        <a:p>
          <a:r>
            <a:rPr lang="fr-FR" dirty="0"/>
            <a:t>Planification de la leçon </a:t>
          </a:r>
        </a:p>
      </dgm:t>
    </dgm:pt>
    <dgm:pt modelId="{DA34E3FA-3734-9045-95E2-84F93FB039C3}" type="parTrans" cxnId="{873A8725-89EB-C343-B145-0E171B542181}">
      <dgm:prSet/>
      <dgm:spPr/>
      <dgm:t>
        <a:bodyPr/>
        <a:lstStyle/>
        <a:p>
          <a:endParaRPr lang="fr-FR"/>
        </a:p>
      </dgm:t>
    </dgm:pt>
    <dgm:pt modelId="{7B264309-1E50-8D42-9255-2EB217DBD468}" type="sibTrans" cxnId="{873A8725-89EB-C343-B145-0E171B542181}">
      <dgm:prSet/>
      <dgm:spPr/>
      <dgm:t>
        <a:bodyPr/>
        <a:lstStyle/>
        <a:p>
          <a:endParaRPr lang="fr-FR"/>
        </a:p>
      </dgm:t>
    </dgm:pt>
    <dgm:pt modelId="{902D893E-9DB0-7E48-ADE9-A74DAD3C185A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Réalisation en classe et observation des pairs </a:t>
          </a:r>
        </a:p>
      </dgm:t>
    </dgm:pt>
    <dgm:pt modelId="{DFF7DB99-2D5F-5747-B88F-DC3EE8681ECD}" type="parTrans" cxnId="{D340E89C-60EE-244D-BA64-2874FF22BE1F}">
      <dgm:prSet/>
      <dgm:spPr/>
      <dgm:t>
        <a:bodyPr/>
        <a:lstStyle/>
        <a:p>
          <a:endParaRPr lang="fr-FR"/>
        </a:p>
      </dgm:t>
    </dgm:pt>
    <dgm:pt modelId="{5BF0FE63-D167-C04E-BC42-81E08890E42D}" type="sibTrans" cxnId="{D340E89C-60EE-244D-BA64-2874FF22BE1F}">
      <dgm:prSet/>
      <dgm:spPr/>
      <dgm:t>
        <a:bodyPr/>
        <a:lstStyle/>
        <a:p>
          <a:endParaRPr lang="fr-FR"/>
        </a:p>
      </dgm:t>
    </dgm:pt>
    <dgm:pt modelId="{F4874C85-9167-7C45-81FD-D95D3E036F93}">
      <dgm:prSet phldrT="[Texte]"/>
      <dgm:spPr/>
      <dgm:t>
        <a:bodyPr/>
        <a:lstStyle/>
        <a:p>
          <a:r>
            <a:rPr lang="fr-FR" dirty="0"/>
            <a:t>Synthèse (impact sur les élèves) et décision de la réalisation d’une séance améliorée</a:t>
          </a:r>
        </a:p>
      </dgm:t>
    </dgm:pt>
    <dgm:pt modelId="{673100CA-18AA-2E4C-8DAC-B31E70F335DC}" type="parTrans" cxnId="{8C706DF7-8A3B-684B-BD87-243E4B5DFB69}">
      <dgm:prSet/>
      <dgm:spPr/>
      <dgm:t>
        <a:bodyPr/>
        <a:lstStyle/>
        <a:p>
          <a:endParaRPr lang="fr-FR"/>
        </a:p>
      </dgm:t>
    </dgm:pt>
    <dgm:pt modelId="{14CC3EFC-DE9A-AA45-B804-904BAE70491B}" type="sibTrans" cxnId="{8C706DF7-8A3B-684B-BD87-243E4B5DFB69}">
      <dgm:prSet/>
      <dgm:spPr/>
      <dgm:t>
        <a:bodyPr/>
        <a:lstStyle/>
        <a:p>
          <a:endParaRPr lang="fr-FR"/>
        </a:p>
      </dgm:t>
    </dgm:pt>
    <dgm:pt modelId="{5AE17210-15AD-2B42-A70A-2189584ABEB9}" type="pres">
      <dgm:prSet presAssocID="{ED976E69-B2C9-CF49-94EE-7F29B6884EB5}" presName="Name0" presStyleCnt="0">
        <dgm:presLayoutVars>
          <dgm:dir/>
          <dgm:resizeHandles val="exact"/>
        </dgm:presLayoutVars>
      </dgm:prSet>
      <dgm:spPr/>
    </dgm:pt>
    <dgm:pt modelId="{E9E05B9F-0AD3-3A47-9705-3A60E1E41A4A}" type="pres">
      <dgm:prSet presAssocID="{ED976E69-B2C9-CF49-94EE-7F29B6884EB5}" presName="cycle" presStyleCnt="0"/>
      <dgm:spPr/>
    </dgm:pt>
    <dgm:pt modelId="{7F3A85DD-9C88-434C-8157-AFBA22746BF1}" type="pres">
      <dgm:prSet presAssocID="{AD17188B-6675-534E-999A-2826FD0B29ED}" presName="nodeFirstNode" presStyleLbl="node1" presStyleIdx="0" presStyleCnt="5">
        <dgm:presLayoutVars>
          <dgm:bulletEnabled val="1"/>
        </dgm:presLayoutVars>
      </dgm:prSet>
      <dgm:spPr/>
    </dgm:pt>
    <dgm:pt modelId="{5F36B249-0029-6A46-A4A6-613AC54B3115}" type="pres">
      <dgm:prSet presAssocID="{7D56FA83-F0C2-2E44-9AC8-A412C1622F23}" presName="sibTransFirstNode" presStyleLbl="bgShp" presStyleIdx="0" presStyleCnt="1"/>
      <dgm:spPr/>
    </dgm:pt>
    <dgm:pt modelId="{20E434D5-78A7-AC4D-B4DC-B342677FF72B}" type="pres">
      <dgm:prSet presAssocID="{32BB971F-49C6-064D-94B8-2FC68C4821AE}" presName="nodeFollowingNodes" presStyleLbl="node1" presStyleIdx="1" presStyleCnt="5">
        <dgm:presLayoutVars>
          <dgm:bulletEnabled val="1"/>
        </dgm:presLayoutVars>
      </dgm:prSet>
      <dgm:spPr/>
    </dgm:pt>
    <dgm:pt modelId="{3C96F155-5175-224D-A41D-DFE2D4233477}" type="pres">
      <dgm:prSet presAssocID="{5247306D-C36C-774A-AF2D-DE159D368320}" presName="nodeFollowingNodes" presStyleLbl="node1" presStyleIdx="2" presStyleCnt="5">
        <dgm:presLayoutVars>
          <dgm:bulletEnabled val="1"/>
        </dgm:presLayoutVars>
      </dgm:prSet>
      <dgm:spPr/>
    </dgm:pt>
    <dgm:pt modelId="{C699357D-57D1-D74F-9551-DCF428BF3B27}" type="pres">
      <dgm:prSet presAssocID="{902D893E-9DB0-7E48-ADE9-A74DAD3C185A}" presName="nodeFollowingNodes" presStyleLbl="node1" presStyleIdx="3" presStyleCnt="5">
        <dgm:presLayoutVars>
          <dgm:bulletEnabled val="1"/>
        </dgm:presLayoutVars>
      </dgm:prSet>
      <dgm:spPr/>
    </dgm:pt>
    <dgm:pt modelId="{8E60EA86-378C-E04C-A094-06874EF59324}" type="pres">
      <dgm:prSet presAssocID="{F4874C85-9167-7C45-81FD-D95D3E036F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873A8725-89EB-C343-B145-0E171B542181}" srcId="{ED976E69-B2C9-CF49-94EE-7F29B6884EB5}" destId="{5247306D-C36C-774A-AF2D-DE159D368320}" srcOrd="2" destOrd="0" parTransId="{DA34E3FA-3734-9045-95E2-84F93FB039C3}" sibTransId="{7B264309-1E50-8D42-9255-2EB217DBD468}"/>
    <dgm:cxn modelId="{21037030-977C-DE49-AB9D-1E5837863736}" type="presOf" srcId="{7D56FA83-F0C2-2E44-9AC8-A412C1622F23}" destId="{5F36B249-0029-6A46-A4A6-613AC54B3115}" srcOrd="0" destOrd="0" presId="urn:microsoft.com/office/officeart/2005/8/layout/cycle3"/>
    <dgm:cxn modelId="{9DF40934-5315-1443-BAC3-863C202A844D}" type="presOf" srcId="{ED976E69-B2C9-CF49-94EE-7F29B6884EB5}" destId="{5AE17210-15AD-2B42-A70A-2189584ABEB9}" srcOrd="0" destOrd="0" presId="urn:microsoft.com/office/officeart/2005/8/layout/cycle3"/>
    <dgm:cxn modelId="{E718BB37-3968-3647-B591-5105A88CECAD}" type="presOf" srcId="{F4874C85-9167-7C45-81FD-D95D3E036F93}" destId="{8E60EA86-378C-E04C-A094-06874EF59324}" srcOrd="0" destOrd="0" presId="urn:microsoft.com/office/officeart/2005/8/layout/cycle3"/>
    <dgm:cxn modelId="{6938C942-25F6-EA4A-8B16-80DAF3541E26}" srcId="{ED976E69-B2C9-CF49-94EE-7F29B6884EB5}" destId="{AD17188B-6675-534E-999A-2826FD0B29ED}" srcOrd="0" destOrd="0" parTransId="{CFF30FDD-9F96-C14D-914A-5EF53D730641}" sibTransId="{7D56FA83-F0C2-2E44-9AC8-A412C1622F23}"/>
    <dgm:cxn modelId="{E2EB497A-A615-CB45-95D9-976859ADEDBF}" type="presOf" srcId="{32BB971F-49C6-064D-94B8-2FC68C4821AE}" destId="{20E434D5-78A7-AC4D-B4DC-B342677FF72B}" srcOrd="0" destOrd="0" presId="urn:microsoft.com/office/officeart/2005/8/layout/cycle3"/>
    <dgm:cxn modelId="{D340E89C-60EE-244D-BA64-2874FF22BE1F}" srcId="{ED976E69-B2C9-CF49-94EE-7F29B6884EB5}" destId="{902D893E-9DB0-7E48-ADE9-A74DAD3C185A}" srcOrd="3" destOrd="0" parTransId="{DFF7DB99-2D5F-5747-B88F-DC3EE8681ECD}" sibTransId="{5BF0FE63-D167-C04E-BC42-81E08890E42D}"/>
    <dgm:cxn modelId="{5B0A66B7-C51A-9A42-96FC-D8088200A9B2}" type="presOf" srcId="{AD17188B-6675-534E-999A-2826FD0B29ED}" destId="{7F3A85DD-9C88-434C-8157-AFBA22746BF1}" srcOrd="0" destOrd="0" presId="urn:microsoft.com/office/officeart/2005/8/layout/cycle3"/>
    <dgm:cxn modelId="{8C706DF7-8A3B-684B-BD87-243E4B5DFB69}" srcId="{ED976E69-B2C9-CF49-94EE-7F29B6884EB5}" destId="{F4874C85-9167-7C45-81FD-D95D3E036F93}" srcOrd="4" destOrd="0" parTransId="{673100CA-18AA-2E4C-8DAC-B31E70F335DC}" sibTransId="{14CC3EFC-DE9A-AA45-B804-904BAE70491B}"/>
    <dgm:cxn modelId="{DA84E1F9-81E4-394E-BD2D-41DFD7F9F0C9}" srcId="{ED976E69-B2C9-CF49-94EE-7F29B6884EB5}" destId="{32BB971F-49C6-064D-94B8-2FC68C4821AE}" srcOrd="1" destOrd="0" parTransId="{A9BAE8ED-335E-CF4D-B275-5C9FA331AA92}" sibTransId="{EE6B9F80-586F-4347-8CFE-7AFCD7069DFC}"/>
    <dgm:cxn modelId="{2EFE6FFB-701A-5246-AFDD-6F65506B99AA}" type="presOf" srcId="{5247306D-C36C-774A-AF2D-DE159D368320}" destId="{3C96F155-5175-224D-A41D-DFE2D4233477}" srcOrd="0" destOrd="0" presId="urn:microsoft.com/office/officeart/2005/8/layout/cycle3"/>
    <dgm:cxn modelId="{0AE9ABFB-A0E8-5F4B-BB43-79D414BAF9D4}" type="presOf" srcId="{902D893E-9DB0-7E48-ADE9-A74DAD3C185A}" destId="{C699357D-57D1-D74F-9551-DCF428BF3B27}" srcOrd="0" destOrd="0" presId="urn:microsoft.com/office/officeart/2005/8/layout/cycle3"/>
    <dgm:cxn modelId="{20BEBA70-696D-0F40-B06D-C4CB4F7AC41D}" type="presParOf" srcId="{5AE17210-15AD-2B42-A70A-2189584ABEB9}" destId="{E9E05B9F-0AD3-3A47-9705-3A60E1E41A4A}" srcOrd="0" destOrd="0" presId="urn:microsoft.com/office/officeart/2005/8/layout/cycle3"/>
    <dgm:cxn modelId="{520DDF37-F3E8-4347-8395-D07DD214CA3C}" type="presParOf" srcId="{E9E05B9F-0AD3-3A47-9705-3A60E1E41A4A}" destId="{7F3A85DD-9C88-434C-8157-AFBA22746BF1}" srcOrd="0" destOrd="0" presId="urn:microsoft.com/office/officeart/2005/8/layout/cycle3"/>
    <dgm:cxn modelId="{89BB9E79-DDAD-0B45-8403-E44D6B1FFDD0}" type="presParOf" srcId="{E9E05B9F-0AD3-3A47-9705-3A60E1E41A4A}" destId="{5F36B249-0029-6A46-A4A6-613AC54B3115}" srcOrd="1" destOrd="0" presId="urn:microsoft.com/office/officeart/2005/8/layout/cycle3"/>
    <dgm:cxn modelId="{F260D089-4201-6240-8DF0-B95EEC065303}" type="presParOf" srcId="{E9E05B9F-0AD3-3A47-9705-3A60E1E41A4A}" destId="{20E434D5-78A7-AC4D-B4DC-B342677FF72B}" srcOrd="2" destOrd="0" presId="urn:microsoft.com/office/officeart/2005/8/layout/cycle3"/>
    <dgm:cxn modelId="{2EE8514A-1C5B-3B49-849F-798CC7C8F81A}" type="presParOf" srcId="{E9E05B9F-0AD3-3A47-9705-3A60E1E41A4A}" destId="{3C96F155-5175-224D-A41D-DFE2D4233477}" srcOrd="3" destOrd="0" presId="urn:microsoft.com/office/officeart/2005/8/layout/cycle3"/>
    <dgm:cxn modelId="{17F535B5-0795-1E49-AB29-D6CFB17B71F5}" type="presParOf" srcId="{E9E05B9F-0AD3-3A47-9705-3A60E1E41A4A}" destId="{C699357D-57D1-D74F-9551-DCF428BF3B27}" srcOrd="4" destOrd="0" presId="urn:microsoft.com/office/officeart/2005/8/layout/cycle3"/>
    <dgm:cxn modelId="{CE696D5B-70D4-894D-9B95-3BC66D852EE9}" type="presParOf" srcId="{E9E05B9F-0AD3-3A47-9705-3A60E1E41A4A}" destId="{8E60EA86-378C-E04C-A094-06874EF5932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E6B58-612D-4A05-82CE-9DD3A26C74E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9497909-8870-4403-9E9C-0D2C5B398D7A}">
      <dgm:prSet/>
      <dgm:spPr/>
      <dgm:t>
        <a:bodyPr/>
        <a:lstStyle/>
        <a:p>
          <a:pPr>
            <a:defRPr cap="all"/>
          </a:pPr>
          <a:r>
            <a:rPr lang="fr-FR"/>
            <a:t>L’acquisition du lexique, quelle logique, quelle progressivité, quelle corrélation avec les autres domaines? </a:t>
          </a:r>
          <a:endParaRPr lang="en-US"/>
        </a:p>
      </dgm:t>
    </dgm:pt>
    <dgm:pt modelId="{2CC7C97A-FF55-4989-896A-2FDFB882E85B}" type="parTrans" cxnId="{6ACF6700-33CB-4C4F-9D3E-93C070B3EFBB}">
      <dgm:prSet/>
      <dgm:spPr/>
      <dgm:t>
        <a:bodyPr/>
        <a:lstStyle/>
        <a:p>
          <a:endParaRPr lang="en-US"/>
        </a:p>
      </dgm:t>
    </dgm:pt>
    <dgm:pt modelId="{76157539-2097-47E2-8B0F-71A5411A97A5}" type="sibTrans" cxnId="{6ACF6700-33CB-4C4F-9D3E-93C070B3EFBB}">
      <dgm:prSet/>
      <dgm:spPr/>
      <dgm:t>
        <a:bodyPr/>
        <a:lstStyle/>
        <a:p>
          <a:endParaRPr lang="en-US"/>
        </a:p>
      </dgm:t>
    </dgm:pt>
    <dgm:pt modelId="{8AB73555-CBD3-4998-BC28-94593685D748}">
      <dgm:prSet/>
      <dgm:spPr/>
      <dgm:t>
        <a:bodyPr/>
        <a:lstStyle/>
        <a:p>
          <a:pPr>
            <a:defRPr cap="all"/>
          </a:pPr>
          <a:r>
            <a:rPr lang="fr-FR"/>
            <a:t>Le rôle de l’école maternelle dans l’apprentissage de la lecture: phonologie , connaissance des lettres …</a:t>
          </a:r>
          <a:endParaRPr lang="en-US"/>
        </a:p>
      </dgm:t>
    </dgm:pt>
    <dgm:pt modelId="{49ACCDF0-542B-4C6C-BCC7-1F23B02466AA}" type="parTrans" cxnId="{9D7E2100-2928-44E8-A6FD-D12F9B5859F3}">
      <dgm:prSet/>
      <dgm:spPr/>
      <dgm:t>
        <a:bodyPr/>
        <a:lstStyle/>
        <a:p>
          <a:endParaRPr lang="en-US"/>
        </a:p>
      </dgm:t>
    </dgm:pt>
    <dgm:pt modelId="{B1ED7CCB-AF15-476D-A81F-CACFF2285803}" type="sibTrans" cxnId="{9D7E2100-2928-44E8-A6FD-D12F9B5859F3}">
      <dgm:prSet/>
      <dgm:spPr/>
      <dgm:t>
        <a:bodyPr/>
        <a:lstStyle/>
        <a:p>
          <a:endParaRPr lang="en-US"/>
        </a:p>
      </dgm:t>
    </dgm:pt>
    <dgm:pt modelId="{523D00EC-AB1E-4F1F-8466-D46EA85635E0}" type="pres">
      <dgm:prSet presAssocID="{302E6B58-612D-4A05-82CE-9DD3A26C74EF}" presName="root" presStyleCnt="0">
        <dgm:presLayoutVars>
          <dgm:dir/>
          <dgm:resizeHandles val="exact"/>
        </dgm:presLayoutVars>
      </dgm:prSet>
      <dgm:spPr/>
    </dgm:pt>
    <dgm:pt modelId="{23EF3A0B-922C-41D9-9518-0479170FC060}" type="pres">
      <dgm:prSet presAssocID="{39497909-8870-4403-9E9C-0D2C5B398D7A}" presName="compNode" presStyleCnt="0"/>
      <dgm:spPr/>
    </dgm:pt>
    <dgm:pt modelId="{BBE2C16E-4934-4B0D-A1DE-010CBA58D612}" type="pres">
      <dgm:prSet presAssocID="{39497909-8870-4403-9E9C-0D2C5B398D7A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1B9EB4DD-A4C1-4B45-BF36-1A28A0AF1C15}" type="pres">
      <dgm:prSet presAssocID="{39497909-8870-4403-9E9C-0D2C5B398D7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D919D3EB-01E7-4E1A-AF97-22E842BF4898}" type="pres">
      <dgm:prSet presAssocID="{39497909-8870-4403-9E9C-0D2C5B398D7A}" presName="spaceRect" presStyleCnt="0"/>
      <dgm:spPr/>
    </dgm:pt>
    <dgm:pt modelId="{7AFDF666-A0ED-4953-B07B-6EF7FB18EF58}" type="pres">
      <dgm:prSet presAssocID="{39497909-8870-4403-9E9C-0D2C5B398D7A}" presName="textRect" presStyleLbl="revTx" presStyleIdx="0" presStyleCnt="2">
        <dgm:presLayoutVars>
          <dgm:chMax val="1"/>
          <dgm:chPref val="1"/>
        </dgm:presLayoutVars>
      </dgm:prSet>
      <dgm:spPr/>
    </dgm:pt>
    <dgm:pt modelId="{D1DFDC57-DF12-4244-9AA5-44D7ABA531FC}" type="pres">
      <dgm:prSet presAssocID="{76157539-2097-47E2-8B0F-71A5411A97A5}" presName="sibTrans" presStyleCnt="0"/>
      <dgm:spPr/>
    </dgm:pt>
    <dgm:pt modelId="{9B51C4B7-E6E1-49B8-87BF-63C045882322}" type="pres">
      <dgm:prSet presAssocID="{8AB73555-CBD3-4998-BC28-94593685D748}" presName="compNode" presStyleCnt="0"/>
      <dgm:spPr/>
    </dgm:pt>
    <dgm:pt modelId="{D47490DD-95EB-420A-BBD0-6B6DBF0CD6B4}" type="pres">
      <dgm:prSet presAssocID="{8AB73555-CBD3-4998-BC28-94593685D748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BCB38D5-940D-43D8-B2CC-E04D1D8D4D53}" type="pres">
      <dgm:prSet presAssocID="{8AB73555-CBD3-4998-BC28-94593685D74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E9BEBCA-BA66-4B18-A6B9-125BB93F801E}" type="pres">
      <dgm:prSet presAssocID="{8AB73555-CBD3-4998-BC28-94593685D748}" presName="spaceRect" presStyleCnt="0"/>
      <dgm:spPr/>
    </dgm:pt>
    <dgm:pt modelId="{6002BA2E-4AD5-465F-8FD6-EE8B2307F2FB}" type="pres">
      <dgm:prSet presAssocID="{8AB73555-CBD3-4998-BC28-94593685D74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D7E2100-2928-44E8-A6FD-D12F9B5859F3}" srcId="{302E6B58-612D-4A05-82CE-9DD3A26C74EF}" destId="{8AB73555-CBD3-4998-BC28-94593685D748}" srcOrd="1" destOrd="0" parTransId="{49ACCDF0-542B-4C6C-BCC7-1F23B02466AA}" sibTransId="{B1ED7CCB-AF15-476D-A81F-CACFF2285803}"/>
    <dgm:cxn modelId="{6ACF6700-33CB-4C4F-9D3E-93C070B3EFBB}" srcId="{302E6B58-612D-4A05-82CE-9DD3A26C74EF}" destId="{39497909-8870-4403-9E9C-0D2C5B398D7A}" srcOrd="0" destOrd="0" parTransId="{2CC7C97A-FF55-4989-896A-2FDFB882E85B}" sibTransId="{76157539-2097-47E2-8B0F-71A5411A97A5}"/>
    <dgm:cxn modelId="{DC34A38F-F1F8-48F8-A012-10C80D8CAFEC}" type="presOf" srcId="{302E6B58-612D-4A05-82CE-9DD3A26C74EF}" destId="{523D00EC-AB1E-4F1F-8466-D46EA85635E0}" srcOrd="0" destOrd="0" presId="urn:microsoft.com/office/officeart/2018/5/layout/IconLeafLabelList"/>
    <dgm:cxn modelId="{ED7B48BA-B34E-4ABA-B004-F68EC61D8F8C}" type="presOf" srcId="{39497909-8870-4403-9E9C-0D2C5B398D7A}" destId="{7AFDF666-A0ED-4953-B07B-6EF7FB18EF58}" srcOrd="0" destOrd="0" presId="urn:microsoft.com/office/officeart/2018/5/layout/IconLeafLabelList"/>
    <dgm:cxn modelId="{6B6CB5EE-AED4-42F1-9477-7B082ED7C02A}" type="presOf" srcId="{8AB73555-CBD3-4998-BC28-94593685D748}" destId="{6002BA2E-4AD5-465F-8FD6-EE8B2307F2FB}" srcOrd="0" destOrd="0" presId="urn:microsoft.com/office/officeart/2018/5/layout/IconLeafLabelList"/>
    <dgm:cxn modelId="{ACE84734-37F6-4139-8819-C3E89522FE00}" type="presParOf" srcId="{523D00EC-AB1E-4F1F-8466-D46EA85635E0}" destId="{23EF3A0B-922C-41D9-9518-0479170FC060}" srcOrd="0" destOrd="0" presId="urn:microsoft.com/office/officeart/2018/5/layout/IconLeafLabelList"/>
    <dgm:cxn modelId="{02773972-22C1-4ECC-A940-6A93154E2933}" type="presParOf" srcId="{23EF3A0B-922C-41D9-9518-0479170FC060}" destId="{BBE2C16E-4934-4B0D-A1DE-010CBA58D612}" srcOrd="0" destOrd="0" presId="urn:microsoft.com/office/officeart/2018/5/layout/IconLeafLabelList"/>
    <dgm:cxn modelId="{31EC1B4E-B401-42B4-987F-A4E63D0900CA}" type="presParOf" srcId="{23EF3A0B-922C-41D9-9518-0479170FC060}" destId="{1B9EB4DD-A4C1-4B45-BF36-1A28A0AF1C15}" srcOrd="1" destOrd="0" presId="urn:microsoft.com/office/officeart/2018/5/layout/IconLeafLabelList"/>
    <dgm:cxn modelId="{51033C3E-DFF5-4E0F-8019-5AE77428BCD2}" type="presParOf" srcId="{23EF3A0B-922C-41D9-9518-0479170FC060}" destId="{D919D3EB-01E7-4E1A-AF97-22E842BF4898}" srcOrd="2" destOrd="0" presId="urn:microsoft.com/office/officeart/2018/5/layout/IconLeafLabelList"/>
    <dgm:cxn modelId="{50A8FC23-8480-4C35-BE6D-BA648679DBC2}" type="presParOf" srcId="{23EF3A0B-922C-41D9-9518-0479170FC060}" destId="{7AFDF666-A0ED-4953-B07B-6EF7FB18EF58}" srcOrd="3" destOrd="0" presId="urn:microsoft.com/office/officeart/2018/5/layout/IconLeafLabelList"/>
    <dgm:cxn modelId="{0831FCEF-14F8-4C1B-B28C-B3D3513F2600}" type="presParOf" srcId="{523D00EC-AB1E-4F1F-8466-D46EA85635E0}" destId="{D1DFDC57-DF12-4244-9AA5-44D7ABA531FC}" srcOrd="1" destOrd="0" presId="urn:microsoft.com/office/officeart/2018/5/layout/IconLeafLabelList"/>
    <dgm:cxn modelId="{B3D76252-AC06-4F16-BACF-719CF2B4A52C}" type="presParOf" srcId="{523D00EC-AB1E-4F1F-8466-D46EA85635E0}" destId="{9B51C4B7-E6E1-49B8-87BF-63C045882322}" srcOrd="2" destOrd="0" presId="urn:microsoft.com/office/officeart/2018/5/layout/IconLeafLabelList"/>
    <dgm:cxn modelId="{34A50BB3-0F84-4C9E-9034-6C3C63EF8085}" type="presParOf" srcId="{9B51C4B7-E6E1-49B8-87BF-63C045882322}" destId="{D47490DD-95EB-420A-BBD0-6B6DBF0CD6B4}" srcOrd="0" destOrd="0" presId="urn:microsoft.com/office/officeart/2018/5/layout/IconLeafLabelList"/>
    <dgm:cxn modelId="{38C92C87-2B54-41A1-8588-422ED13CFC65}" type="presParOf" srcId="{9B51C4B7-E6E1-49B8-87BF-63C045882322}" destId="{EBCB38D5-940D-43D8-B2CC-E04D1D8D4D53}" srcOrd="1" destOrd="0" presId="urn:microsoft.com/office/officeart/2018/5/layout/IconLeafLabelList"/>
    <dgm:cxn modelId="{363111A6-87D5-4DDE-9093-2C16C2026B9F}" type="presParOf" srcId="{9B51C4B7-E6E1-49B8-87BF-63C045882322}" destId="{8E9BEBCA-BA66-4B18-A6B9-125BB93F801E}" srcOrd="2" destOrd="0" presId="urn:microsoft.com/office/officeart/2018/5/layout/IconLeafLabelList"/>
    <dgm:cxn modelId="{37CE0D38-B072-46C1-B6E5-2C3873233735}" type="presParOf" srcId="{9B51C4B7-E6E1-49B8-87BF-63C045882322}" destId="{6002BA2E-4AD5-465F-8FD6-EE8B2307F2F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6B249-0029-6A46-A4A6-613AC54B3115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A85DD-9C88-434C-8157-AFBA22746BF1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Définition d’un problème</a:t>
          </a:r>
        </a:p>
      </dsp:txBody>
      <dsp:txXfrm>
        <a:off x="2861659" y="63980"/>
        <a:ext cx="2404681" cy="1140634"/>
      </dsp:txXfrm>
    </dsp:sp>
    <dsp:sp modelId="{20E434D5-78A7-AC4D-B4DC-B342677FF72B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Etudier la notion et ses moyens d’enseignements</a:t>
          </a:r>
        </a:p>
      </dsp:txBody>
      <dsp:txXfrm>
        <a:off x="5043480" y="1649166"/>
        <a:ext cx="2404681" cy="1140634"/>
      </dsp:txXfrm>
    </dsp:sp>
    <dsp:sp modelId="{3C96F155-5175-224D-A41D-DFE2D4233477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Planification de la leçon </a:t>
          </a:r>
        </a:p>
      </dsp:txBody>
      <dsp:txXfrm>
        <a:off x="4210099" y="4214051"/>
        <a:ext cx="2404681" cy="1140634"/>
      </dsp:txXfrm>
    </dsp:sp>
    <dsp:sp modelId="{C699357D-57D1-D74F-9551-DCF428BF3B27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Réalisation en classe et observation des pairs </a:t>
          </a:r>
        </a:p>
      </dsp:txBody>
      <dsp:txXfrm>
        <a:off x="1513219" y="4214051"/>
        <a:ext cx="2404681" cy="1140634"/>
      </dsp:txXfrm>
    </dsp:sp>
    <dsp:sp modelId="{8E60EA86-378C-E04C-A094-06874EF59324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Synthèse (impact sur les élèves) et décision de la réalisation d’une séance améliorée</a:t>
          </a:r>
        </a:p>
      </dsp:txBody>
      <dsp:txXfrm>
        <a:off x="679837" y="1649166"/>
        <a:ext cx="2404681" cy="1140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2C16E-4934-4B0D-A1DE-010CBA58D612}">
      <dsp:nvSpPr>
        <dsp:cNvPr id="0" name=""/>
        <dsp:cNvSpPr/>
      </dsp:nvSpPr>
      <dsp:spPr>
        <a:xfrm>
          <a:off x="2044800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EB4DD-A4C1-4B45-BF36-1A28A0AF1C15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DF666-A0ED-4953-B07B-6EF7FB18EF58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400" kern="1200"/>
            <a:t>L’acquisition du lexique, quelle logique, quelle progressivité, quelle corrélation avec les autres domaines? </a:t>
          </a:r>
          <a:endParaRPr lang="en-US" sz="1400" kern="1200"/>
        </a:p>
      </dsp:txBody>
      <dsp:txXfrm>
        <a:off x="1342800" y="3255669"/>
        <a:ext cx="3600000" cy="720000"/>
      </dsp:txXfrm>
    </dsp:sp>
    <dsp:sp modelId="{D47490DD-95EB-420A-BBD0-6B6DBF0CD6B4}">
      <dsp:nvSpPr>
        <dsp:cNvPr id="0" name=""/>
        <dsp:cNvSpPr/>
      </dsp:nvSpPr>
      <dsp:spPr>
        <a:xfrm>
          <a:off x="6274800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B38D5-940D-43D8-B2CC-E04D1D8D4D53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2BA2E-4AD5-465F-8FD6-EE8B2307F2FB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400" kern="1200"/>
            <a:t>Le rôle de l’école maternelle dans l’apprentissage de la lecture: phonologie , connaissance des lettres …</a:t>
          </a:r>
          <a:endParaRPr lang="en-US" sz="1400" kern="1200"/>
        </a:p>
      </dsp:txBody>
      <dsp:txXfrm>
        <a:off x="557280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C387B-3E1C-45B3-84CB-059B25A3F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136C85-5E9B-4F83-BDA2-9F94C7F30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7168E-6430-4D78-89B7-1AA86DAF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CC2DAA-D34D-4D34-9F06-FBB43190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0DA8C0-D736-4DD0-AD3F-7DC9FE7A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80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96371F-1383-428B-9C81-751E6380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CDDBDA-FB75-4DC6-8B67-2B26886E0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E63A49-FC3C-4998-B923-DC71ED6F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1B19D-2B24-4438-A371-347DF984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2665EC-5568-47CD-954F-C6F07BC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05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2A1D09-D963-4AF8-BAFD-0FB3125D9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4B5FEB-54B3-4734-9C91-22DE0DC9A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B6DCFD-E1A8-4255-AB5C-7863B07C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A4068-6CF6-4D05-835A-A391657B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A310B6-409B-48B6-A283-FE2345AD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84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A09B9-DE06-4564-8DEE-EB2F6A60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DE289F-C067-4BB9-8B10-FEC27AE3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85275D-A5C4-4143-AD55-CF131560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769D61-01BF-4A78-9816-A7E047B6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97292C-97E1-4C7B-948E-02294DC8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4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127A0-E305-41E2-976F-AC4340BE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F92766-CD48-4106-8C97-F9AD8748F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C768AA-B660-48A3-81A0-D37D2848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B901B-6199-42C7-B66B-1A135524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8E464-B72C-4FE7-848D-90850258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4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EAC7E-712B-4EE1-A2A4-B7852DBD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D5AFE-BE7B-4E83-A3C5-162B018FE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44A5C5-689C-4309-AA26-5A776F111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B86873-D875-47B4-83D6-B0ED0DCB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EE6C8E-7ACE-42BD-BEBC-F207246F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000AA2-753B-493B-823A-26A95B24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22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980B0-23D1-4B7D-B850-7D0051F5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EC42CB-1397-4027-BBDA-2DA0BE356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C20A80-E915-454F-9ECE-27633F70C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0EBAB0-37AC-43AF-BF91-56B4D1554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5B988A-77E9-4CBD-A01B-43D6D643B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C0B855-FC8E-4FA8-985F-7E08E108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723E22-A27E-43CE-8032-5BF47AEB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1D709C-FACA-4BD3-82E5-98C165F3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0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5BB92-580B-4151-ABEB-D1F7186A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37B3CA-D1AA-46E2-AE4D-5BE2CDA9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8E51E3-673C-492F-8FF2-150A958E1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E22A9E-B61D-42CB-9C19-3A6261CE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18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1ED750-4B86-4D0C-9C08-C3BD48C6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25C5A3-8534-4728-91A8-AF45BC12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152DEF-A9DC-420A-9E50-366870B4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A674D-244D-4FF9-8AFD-97D5F3B4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7DF72-1D61-4EA9-A997-C09858EB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F41985-24A6-4FBE-8B6F-596E5A48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01FD73-B4B0-482A-8F13-A44459E8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2C358F-AC26-4B07-9016-7F9912B4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3C51BE-E4C3-4829-8FAB-05B2D8A1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09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D6476-F3BE-4752-BEDA-9551C664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4B4DC3-01BE-40F5-BECA-0CA05E8C8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8B13E8-59B1-4D5B-AB38-20AF84736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7E0567-B672-4AEF-921C-647BDA13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3CAE11-6320-4ECF-811C-ABED3860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9638B-08FC-4F31-93F5-972D9E3E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0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9EA4A4-29AE-4962-8B91-5E830D0C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426ECE-2D29-420A-9DA7-CFC73E74C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51C76-C74A-403F-9D14-0904E491A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DCB0-6DC2-482F-95A8-881D2496B2DD}" type="datetimeFigureOut">
              <a:rPr lang="fr-FR" smtClean="0"/>
              <a:t>05/10/2020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4E05F-EDFA-4CE1-9A3F-838470768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3825CF-EC89-459D-8A35-5EC48A009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FF7B2-3705-4B13-8EA5-A8F610B05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53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EC19A-7A2D-404C-8F4A-C4014C23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08" y="0"/>
            <a:ext cx="5279408" cy="1128068"/>
          </a:xfrm>
          <a:solidFill>
            <a:schemeClr val="accent6"/>
          </a:solidFill>
        </p:spPr>
        <p:txBody>
          <a:bodyPr anchor="ctr">
            <a:normAutofit/>
          </a:bodyPr>
          <a:lstStyle/>
          <a:p>
            <a:r>
              <a:rPr lang="fr-FR" sz="3700" dirty="0">
                <a:solidFill>
                  <a:schemeClr val="bg1"/>
                </a:solidFill>
              </a:rPr>
              <a:t>Pourquoi un plan français?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E8CC2-9F2C-B94B-A3E3-B7C4898A2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58" y="1221412"/>
            <a:ext cx="5278066" cy="10710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/>
              <a:t>Des indicateurs qui donnent une vision précise des besoins des élèves. </a:t>
            </a:r>
          </a:p>
        </p:txBody>
      </p:sp>
      <p:pic>
        <p:nvPicPr>
          <p:cNvPr id="4" name="Image 3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2DDD0F65-412F-0546-AF4C-FF744744EF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" r="4" b="11435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pic>
        <p:nvPicPr>
          <p:cNvPr id="6" name="Image 5" descr="Une image contenant tissu&#10;&#10;Description générée automatiquement">
            <a:extLst>
              <a:ext uri="{FF2B5EF4-FFF2-40B4-BE49-F238E27FC236}">
                <a16:creationId xmlns:a16="http://schemas.microsoft.com/office/drawing/2014/main" id="{67FE07A6-38AC-464E-A853-E79043FDDF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840" r="1" b="12264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  <p:sp>
        <p:nvSpPr>
          <p:cNvPr id="7" name="Signalisation droite 6">
            <a:extLst>
              <a:ext uri="{FF2B5EF4-FFF2-40B4-BE49-F238E27FC236}">
                <a16:creationId xmlns:a16="http://schemas.microsoft.com/office/drawing/2014/main" id="{FE79D7AF-23CA-D445-9CE6-12D2F370B36C}"/>
              </a:ext>
            </a:extLst>
          </p:cNvPr>
          <p:cNvSpPr/>
          <p:nvPr/>
        </p:nvSpPr>
        <p:spPr>
          <a:xfrm>
            <a:off x="323216" y="2376912"/>
            <a:ext cx="4602480" cy="701040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PIRLS : des performances qui baissent </a:t>
            </a:r>
          </a:p>
        </p:txBody>
      </p:sp>
      <p:sp>
        <p:nvSpPr>
          <p:cNvPr id="22" name="Signalisation droite 21">
            <a:extLst>
              <a:ext uri="{FF2B5EF4-FFF2-40B4-BE49-F238E27FC236}">
                <a16:creationId xmlns:a16="http://schemas.microsoft.com/office/drawing/2014/main" id="{8412896D-ABBB-9843-9AE7-760415F5901B}"/>
              </a:ext>
            </a:extLst>
          </p:cNvPr>
          <p:cNvSpPr/>
          <p:nvPr/>
        </p:nvSpPr>
        <p:spPr>
          <a:xfrm>
            <a:off x="1233949" y="3231882"/>
            <a:ext cx="5399555" cy="1326848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Des évaluations nationales CP qui montrent des difficultés persistantes pour 2 compétences « comprendre des mots » et « connaître des lettres »</a:t>
            </a:r>
          </a:p>
        </p:txBody>
      </p:sp>
      <p:sp>
        <p:nvSpPr>
          <p:cNvPr id="30" name="Espace réservé du contenu 2">
            <a:extLst>
              <a:ext uri="{FF2B5EF4-FFF2-40B4-BE49-F238E27FC236}">
                <a16:creationId xmlns:a16="http://schemas.microsoft.com/office/drawing/2014/main" id="{F1D27B94-BFCB-DF4A-A1AC-678FE1F6370D}"/>
              </a:ext>
            </a:extLst>
          </p:cNvPr>
          <p:cNvSpPr txBox="1">
            <a:spLocks/>
          </p:cNvSpPr>
          <p:nvPr/>
        </p:nvSpPr>
        <p:spPr>
          <a:xfrm>
            <a:off x="534558" y="5602525"/>
            <a:ext cx="4741742" cy="1071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>
                <a:solidFill>
                  <a:schemeClr val="accent1"/>
                </a:solidFill>
              </a:rPr>
              <a:t>La maîtrise du français organise la pensée,  prévient l’illettrisme et favorise l’accomplissement de la personne et du citoyen. </a:t>
            </a:r>
          </a:p>
        </p:txBody>
      </p:sp>
      <p:sp>
        <p:nvSpPr>
          <p:cNvPr id="17" name="Signalisation droite 16">
            <a:extLst>
              <a:ext uri="{FF2B5EF4-FFF2-40B4-BE49-F238E27FC236}">
                <a16:creationId xmlns:a16="http://schemas.microsoft.com/office/drawing/2014/main" id="{661AC8FF-3403-1146-BCB1-189F8718D159}"/>
              </a:ext>
            </a:extLst>
          </p:cNvPr>
          <p:cNvSpPr/>
          <p:nvPr/>
        </p:nvSpPr>
        <p:spPr>
          <a:xfrm>
            <a:off x="2080460" y="4688385"/>
            <a:ext cx="4602480" cy="701040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Journées citoyennes 5,3% des jeunes illettrés</a:t>
            </a:r>
          </a:p>
        </p:txBody>
      </p:sp>
    </p:spTree>
    <p:extLst>
      <p:ext uri="{BB962C8B-B14F-4D97-AF65-F5344CB8AC3E}">
        <p14:creationId xmlns:p14="http://schemas.microsoft.com/office/powerpoint/2010/main" val="128330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âton, Personnes, Humaine, Personne, L'Homme, Icône">
            <a:extLst>
              <a:ext uri="{FF2B5EF4-FFF2-40B4-BE49-F238E27FC236}">
                <a16:creationId xmlns:a16="http://schemas.microsoft.com/office/drawing/2014/main" id="{C1816B64-7F06-4825-948E-DA06581227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75187" y="1664257"/>
            <a:ext cx="37569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32FB180F-25C9-4986-9865-545D5D9711E4}"/>
              </a:ext>
            </a:extLst>
          </p:cNvPr>
          <p:cNvGrpSpPr/>
          <p:nvPr/>
        </p:nvGrpSpPr>
        <p:grpSpPr>
          <a:xfrm>
            <a:off x="5502892" y="620628"/>
            <a:ext cx="1498565" cy="1537333"/>
            <a:chOff x="4527193" y="214056"/>
            <a:chExt cx="1498565" cy="1537333"/>
          </a:xfrm>
        </p:grpSpPr>
        <p:pic>
          <p:nvPicPr>
            <p:cNvPr id="5" name="Picture 2" descr="Bâton, Personnes, Humaine, Personne, L'Homme, Icône">
              <a:extLst>
                <a:ext uri="{FF2B5EF4-FFF2-40B4-BE49-F238E27FC236}">
                  <a16:creationId xmlns:a16="http://schemas.microsoft.com/office/drawing/2014/main" id="{030DDF6A-3C4F-435B-9DE4-3C83AF10CE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041797" y="1031309"/>
              <a:ext cx="375694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4F14817A-4037-4D82-AFCE-2C6D5508C647}"/>
                </a:ext>
              </a:extLst>
            </p:cNvPr>
            <p:cNvGrpSpPr/>
            <p:nvPr/>
          </p:nvGrpSpPr>
          <p:grpSpPr>
            <a:xfrm>
              <a:off x="4527193" y="214056"/>
              <a:ext cx="1498565" cy="1389327"/>
              <a:chOff x="9932297" y="1052736"/>
              <a:chExt cx="1498565" cy="1389327"/>
            </a:xfrm>
          </p:grpSpPr>
          <p:pic>
            <p:nvPicPr>
              <p:cNvPr id="7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D746C5B6-AC78-4AB0-9877-54EF3E9D74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9932297" y="1347056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F10F358F-28C8-46C7-A6AA-FF8992B7C2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264383" y="1207177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0BB3557C-B0D9-4B20-93CE-98E5B7350C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557508" y="1052736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F51444DF-F7B3-4EA2-BE23-9E13AEFEDB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884265" y="1196752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6351B89D-22C2-4C25-AD93-581BE8E55C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1055168" y="1448618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5387447C-42FE-4696-A02C-736B956889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728411" y="1700483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2" descr="Bâton, Personnes, Humaine, Personne, L'Homme, Icône">
                <a:extLst>
                  <a:ext uri="{FF2B5EF4-FFF2-40B4-BE49-F238E27FC236}">
                    <a16:creationId xmlns:a16="http://schemas.microsoft.com/office/drawing/2014/main" id="{9734FDA7-66DC-40A7-BD08-52110C93C3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10176049" y="1721983"/>
                <a:ext cx="375694" cy="7200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4F077DD4-4570-4861-903A-951275C3E26C}"/>
              </a:ext>
            </a:extLst>
          </p:cNvPr>
          <p:cNvSpPr txBox="1"/>
          <p:nvPr/>
        </p:nvSpPr>
        <p:spPr>
          <a:xfrm>
            <a:off x="7671207" y="775069"/>
            <a:ext cx="2843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L’enseignant de GS établit un constat sur un objet didactique de français et le pense à travers sa pratique et les résultats de ses élèves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009F975-1211-4661-97BD-F34CCEB02A69}"/>
              </a:ext>
            </a:extLst>
          </p:cNvPr>
          <p:cNvSpPr txBox="1"/>
          <p:nvPr/>
        </p:nvSpPr>
        <p:spPr>
          <a:xfrm>
            <a:off x="3635022" y="2974622"/>
            <a:ext cx="6879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Clarification des objectifs </a:t>
            </a:r>
            <a:r>
              <a:rPr lang="fr-FR" dirty="0"/>
              <a:t>:</a:t>
            </a:r>
          </a:p>
          <a:p>
            <a:r>
              <a:rPr lang="fr-FR" dirty="0"/>
              <a:t>	* Accompagner le développement des compétences didactiques</a:t>
            </a:r>
          </a:p>
          <a:p>
            <a:r>
              <a:rPr lang="fr-FR" dirty="0"/>
              <a:t>	* Développer des compétences d’analyse et de réflexion</a:t>
            </a:r>
          </a:p>
          <a:p>
            <a:r>
              <a:rPr lang="fr-FR" dirty="0"/>
              <a:t>	* Constituer un collectif de travail autour d’un objet commun.</a:t>
            </a:r>
          </a:p>
        </p:txBody>
      </p:sp>
    </p:spTree>
    <p:extLst>
      <p:ext uri="{BB962C8B-B14F-4D97-AF65-F5344CB8AC3E}">
        <p14:creationId xmlns:p14="http://schemas.microsoft.com/office/powerpoint/2010/main" val="347382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>
            <a:extLst>
              <a:ext uri="{FF2B5EF4-FFF2-40B4-BE49-F238E27FC236}">
                <a16:creationId xmlns:a16="http://schemas.microsoft.com/office/drawing/2014/main" id="{915CB192-7DB9-4D8C-B84F-79DBF22A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603" y="639762"/>
            <a:ext cx="1323976" cy="638175"/>
          </a:xfrm>
          <a:prstGeom prst="chevron">
            <a:avLst>
              <a:gd name="adj" fmla="val 50002"/>
            </a:avLst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Septembre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Octobre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hevron 2">
            <a:extLst>
              <a:ext uri="{FF2B5EF4-FFF2-40B4-BE49-F238E27FC236}">
                <a16:creationId xmlns:a16="http://schemas.microsoft.com/office/drawing/2014/main" id="{FB293C54-A4FA-4B57-A080-E75AC680F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7" y="657224"/>
            <a:ext cx="1171575" cy="542925"/>
          </a:xfrm>
          <a:prstGeom prst="chevron">
            <a:avLst>
              <a:gd name="adj" fmla="val 50001"/>
            </a:avLst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Novembre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Décembre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3B259A3B-62CD-462A-8C74-9FA623ECC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673099"/>
            <a:ext cx="1323975" cy="495300"/>
          </a:xfrm>
          <a:prstGeom prst="chevron">
            <a:avLst>
              <a:gd name="adj" fmla="val 49996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Janvier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Février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52CC896E-6DA2-444B-85CD-F08A42E1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639762"/>
            <a:ext cx="1095375" cy="561975"/>
          </a:xfrm>
          <a:prstGeom prst="chevron">
            <a:avLst>
              <a:gd name="adj" fmla="val 50001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Avril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A083C428-CCBD-40B1-9B80-229F9F66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1938" y="697794"/>
            <a:ext cx="1266825" cy="581025"/>
          </a:xfrm>
          <a:prstGeom prst="chevron">
            <a:avLst>
              <a:gd name="adj" fmla="val 49996"/>
            </a:avLst>
          </a:prstGeom>
          <a:gradFill rotWithShape="1">
            <a:gsLst>
              <a:gs pos="0">
                <a:srgbClr val="FFDD9C"/>
              </a:gs>
              <a:gs pos="50000">
                <a:srgbClr val="FFD78E"/>
              </a:gs>
              <a:gs pos="100000">
                <a:srgbClr val="FFD479"/>
              </a:gs>
            </a:gsLst>
            <a:lin ang="5400000"/>
          </a:gra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Juin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71F2E98C-5122-483F-BA74-4196B0B4E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73" y="1447094"/>
            <a:ext cx="1171576" cy="1638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Réunion avec toutes les constellations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Présentation du dispositif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47B96083-B9C7-4115-AE61-4BD6A160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629" y="1921931"/>
            <a:ext cx="723900" cy="1095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Visites des classes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AD27C996-CDF2-4CF8-AB12-D04BCD3D1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866" y="1480432"/>
            <a:ext cx="962025" cy="1571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Réunion d’accompagnement de la constellation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32135E95-B1FD-479E-8AF1-EB48754B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486" y="1921931"/>
            <a:ext cx="857250" cy="1095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2D2D2"/>
              </a:gs>
              <a:gs pos="50000">
                <a:srgbClr val="C8C8C8"/>
              </a:gs>
              <a:gs pos="100000">
                <a:srgbClr val="C0C0C0"/>
              </a:gs>
            </a:gsLst>
            <a:lin ang="5400000"/>
          </a:gradFill>
          <a:ln w="635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+mn-cs" charset="0"/>
              </a:rPr>
              <a:t>Apports didactiques selon une pbmatique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à coins arrondis 10">
            <a:extLst>
              <a:ext uri="{FF2B5EF4-FFF2-40B4-BE49-F238E27FC236}">
                <a16:creationId xmlns:a16="http://schemas.microsoft.com/office/drawing/2014/main" id="{8BAA4104-14D1-4170-9DB0-C92CB07D4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150" y="1921932"/>
            <a:ext cx="723900" cy="1095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5D5A7"/>
              </a:gs>
              <a:gs pos="50000">
                <a:srgbClr val="AACE99"/>
              </a:gs>
              <a:gs pos="100000">
                <a:srgbClr val="9CCA86"/>
              </a:gs>
            </a:gsLst>
            <a:lin ang="5400000"/>
          </a:gradFill>
          <a:ln w="635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Visites des classes ou observations croisées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C16B6A24-2DF6-4B34-957E-2F4D630FD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045" y="1493837"/>
            <a:ext cx="962025" cy="1571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Réunion d’accompagnement de la constellation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B17B4115-A1F4-4467-ABFB-145A8E42D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7964" y="1956682"/>
            <a:ext cx="857250" cy="1095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+mn-cs" charset="0"/>
              </a:rPr>
              <a:t>Apports didactiques selon une pbmatique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à coins arrondis 13">
            <a:extLst>
              <a:ext uri="{FF2B5EF4-FFF2-40B4-BE49-F238E27FC236}">
                <a16:creationId xmlns:a16="http://schemas.microsoft.com/office/drawing/2014/main" id="{597B2693-51BF-453F-8B2C-E0D203FC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204" y="1528057"/>
            <a:ext cx="981075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D9C"/>
              </a:gs>
              <a:gs pos="50000">
                <a:srgbClr val="FFD78E"/>
              </a:gs>
              <a:gs pos="100000">
                <a:srgbClr val="FFD479"/>
              </a:gs>
            </a:gsLst>
            <a:lin ang="5400000"/>
          </a:gradFill>
          <a:ln w="635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Réunion avec les constellations de la circonscription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 charset="0"/>
                <a:cs typeface="Calibri" panose="020F0502020204030204" pitchFamily="34" charset="0"/>
              </a:rPr>
              <a:t>Bilan du dispositif 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678BC-D49C-4385-963E-42FEDB1B6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1952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Accompagnement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et/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observations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croisées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l’équivalent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d’au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moins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journée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8">
            <a:extLst>
              <a:ext uri="{FF2B5EF4-FFF2-40B4-BE49-F238E27FC236}">
                <a16:creationId xmlns:a16="http://schemas.microsoft.com/office/drawing/2014/main" id="{DCE92088-A40D-409C-B257-8E01133A4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326" y="39204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b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altLang="fr-FR" sz="1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journée</a:t>
            </a:r>
            <a:r>
              <a:rPr kumimoji="0" lang="en-US" altLang="fr-F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VDPAF</a:t>
            </a: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0,5j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M@gistère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2,5j animations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pédagogiques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(15 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heures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Accompagnement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et/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observations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croisées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l’équivalent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d’au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moins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kumimoji="0" lang="en-US" altLang="fr-FR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fr-FR" sz="1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journée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3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3A4A0AA-58FA-4BA0-B95B-B77C87D4DBFB}"/>
              </a:ext>
            </a:extLst>
          </p:cNvPr>
          <p:cNvSpPr txBox="1"/>
          <p:nvPr/>
        </p:nvSpPr>
        <p:spPr>
          <a:xfrm>
            <a:off x="3251200" y="304800"/>
            <a:ext cx="55315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1 réunion de lancement commune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à toutes les constellations de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la circonscription, un mercredi,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pour s’organiser et définir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le ou les thèmes de travail</a:t>
            </a:r>
          </a:p>
          <a:p>
            <a:pPr algn="l"/>
            <a:r>
              <a:rPr lang="fr-FR" sz="1800" b="0" i="0" u="none" strike="noStrike" baseline="0" dirty="0">
                <a:solidFill>
                  <a:srgbClr val="DF8661"/>
                </a:solidFill>
                <a:latin typeface="Wingdings-Regular"/>
              </a:rPr>
              <a:t>è</a:t>
            </a:r>
            <a:r>
              <a:rPr lang="fr-FR" sz="1800" b="0" i="0" u="none" strike="noStrike" baseline="0" dirty="0">
                <a:solidFill>
                  <a:srgbClr val="DF8661"/>
                </a:solidFill>
                <a:latin typeface="Marianne-Medium"/>
              </a:rPr>
              <a:t>3h/enseignant (pris sur les 18h)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4 réunions de travail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pour chaque groupe</a:t>
            </a:r>
          </a:p>
          <a:p>
            <a:pPr algn="l"/>
            <a:r>
              <a:rPr lang="fr-FR" sz="1800" b="0" i="0" u="none" strike="noStrike" baseline="0" dirty="0">
                <a:solidFill>
                  <a:srgbClr val="DF8661"/>
                </a:solidFill>
                <a:latin typeface="Wingdings-Regular"/>
              </a:rPr>
              <a:t>è</a:t>
            </a:r>
            <a:r>
              <a:rPr lang="fr-FR" sz="1800" b="0" i="0" u="none" strike="noStrike" baseline="0" dirty="0">
                <a:solidFill>
                  <a:srgbClr val="DF8661"/>
                </a:solidFill>
                <a:latin typeface="Marianne-Medium"/>
              </a:rPr>
              <a:t>12h/enseignant (pris sur les 18h)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4 visites individuelles :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accompagnement ou </a:t>
            </a:r>
            <a:r>
              <a:rPr lang="fr-FR" sz="1800" b="0" i="0" u="none" strike="noStrike" baseline="0" dirty="0" err="1">
                <a:solidFill>
                  <a:srgbClr val="000000"/>
                </a:solidFill>
                <a:latin typeface="Marianne-Regular"/>
              </a:rPr>
              <a:t>co</a:t>
            </a:r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-interventions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avec le RFC ou bien observations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croisées avec remplacement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B050"/>
                </a:solidFill>
                <a:latin typeface="Wingdings-Regular"/>
              </a:rPr>
              <a:t>è</a:t>
            </a:r>
            <a:r>
              <a:rPr lang="fr-FR" sz="1800" b="0" i="0" u="none" strike="noStrike" baseline="0" dirty="0">
                <a:solidFill>
                  <a:srgbClr val="00B050"/>
                </a:solidFill>
                <a:latin typeface="Marianne-Medium"/>
              </a:rPr>
              <a:t>4×3h/enseignant, soit 2 jours</a:t>
            </a:r>
          </a:p>
          <a:p>
            <a:pPr algn="l"/>
            <a:endParaRPr lang="fr-FR" sz="1800" b="0" i="0" u="none" strike="noStrike" baseline="0" dirty="0">
              <a:solidFill>
                <a:srgbClr val="00B050"/>
              </a:solidFill>
              <a:latin typeface="Marianne-Medium"/>
            </a:endParaRP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1 réunion bilan réunissant toutes</a:t>
            </a:r>
          </a:p>
          <a:p>
            <a:pPr algn="l"/>
            <a:r>
              <a:rPr lang="fr-FR" sz="1800" b="0" i="0" u="none" strike="noStrike" baseline="0" dirty="0">
                <a:solidFill>
                  <a:srgbClr val="000000"/>
                </a:solidFill>
                <a:latin typeface="Marianne-Regular"/>
              </a:rPr>
              <a:t>les constellations de la circonscription</a:t>
            </a:r>
          </a:p>
          <a:p>
            <a:pPr algn="l"/>
            <a:r>
              <a:rPr lang="fr-FR" sz="1800" b="0" i="0" u="none" strike="noStrike" baseline="0" dirty="0">
                <a:solidFill>
                  <a:srgbClr val="DF8661"/>
                </a:solidFill>
                <a:latin typeface="Wingdings-Regular"/>
              </a:rPr>
              <a:t>è</a:t>
            </a:r>
            <a:r>
              <a:rPr lang="fr-FR" sz="1800" b="0" i="0" u="none" strike="noStrike" baseline="0" dirty="0">
                <a:solidFill>
                  <a:srgbClr val="DF8661"/>
                </a:solidFill>
                <a:latin typeface="Marianne-Medium"/>
              </a:rPr>
              <a:t>3h/enseignant (pris sur les 18h)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BA0A0-494E-AD4F-8968-D76EA8C4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227"/>
            <a:ext cx="105156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dirty="0"/>
              <a:t>Les visites croisées : modèle  </a:t>
            </a:r>
            <a:r>
              <a:rPr lang="fr-FR" dirty="0" err="1"/>
              <a:t>lesson</a:t>
            </a:r>
            <a:r>
              <a:rPr lang="fr-FR" dirty="0"/>
              <a:t> </a:t>
            </a:r>
            <a:r>
              <a:rPr lang="fr-FR" dirty="0" err="1"/>
              <a:t>study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FA6B85-3060-3344-BFB5-0ABB7E365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9" y="1863639"/>
            <a:ext cx="389839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Le groupe choisit un sujet d’enseignement, prépare collectivement</a:t>
            </a:r>
          </a:p>
          <a:p>
            <a:pPr marL="0" indent="0" algn="just">
              <a:buNone/>
            </a:pPr>
            <a:r>
              <a:rPr lang="fr-FR" dirty="0"/>
              <a:t> une séance sur ce sujet, un membre du groupe le fait dans sa classe, un voire deux collègues observent. On débriefe et un autre le refait dans sa classe.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93F2D27-6071-694F-A5D8-EF2CB37AF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856" y="114204"/>
            <a:ext cx="1346200" cy="1097153"/>
          </a:xfrm>
          <a:prstGeom prst="rect">
            <a:avLst/>
          </a:prstGeom>
        </p:spPr>
      </p:pic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7E16A2F9-0E2A-E64E-AE0D-7E132EE6D4FB}"/>
              </a:ext>
            </a:extLst>
          </p:cNvPr>
          <p:cNvGraphicFramePr/>
          <p:nvPr/>
        </p:nvGraphicFramePr>
        <p:xfrm>
          <a:off x="4581145" y="13299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425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D2B2C-A261-D148-81E8-4BE0309D3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2" y="30559"/>
            <a:ext cx="10905066" cy="113573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Le fond. Quels objets d’études didactiques ?           </a:t>
            </a:r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4C4CA336-2E2B-466C-963D-58A6E5C6C0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D0A27FA-8AC2-0B44-8492-ABE845E3DCFF}"/>
              </a:ext>
            </a:extLst>
          </p:cNvPr>
          <p:cNvSpPr txBox="1"/>
          <p:nvPr/>
        </p:nvSpPr>
        <p:spPr>
          <a:xfrm>
            <a:off x="3365047" y="5992297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LEXIQUE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0275C2B-64D5-A241-AEA2-71631A883C74}"/>
              </a:ext>
            </a:extLst>
          </p:cNvPr>
          <p:cNvSpPr txBox="1"/>
          <p:nvPr/>
        </p:nvSpPr>
        <p:spPr>
          <a:xfrm>
            <a:off x="7942254" y="5963483"/>
            <a:ext cx="71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40333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A4D0110-BC63-43A9-868E-1752DC9BAD1B}"/>
              </a:ext>
            </a:extLst>
          </p:cNvPr>
          <p:cNvSpPr/>
          <p:nvPr/>
        </p:nvSpPr>
        <p:spPr>
          <a:xfrm>
            <a:off x="3303980" y="604173"/>
            <a:ext cx="4631376" cy="8960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L’enseignement du lexique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3E72EC5-141F-459C-9A15-40F45AD0201B}"/>
              </a:ext>
            </a:extLst>
          </p:cNvPr>
          <p:cNvSpPr txBox="1">
            <a:spLocks/>
          </p:cNvSpPr>
          <p:nvPr/>
        </p:nvSpPr>
        <p:spPr>
          <a:xfrm>
            <a:off x="2585156" y="1995312"/>
            <a:ext cx="6705600" cy="37733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500" b="1" i="1" dirty="0">
                <a:solidFill>
                  <a:schemeClr val="accent1"/>
                </a:solidFill>
              </a:rPr>
              <a:t> Etat des lieux des pratiques.</a:t>
            </a:r>
            <a:endParaRPr lang="fr-FR" sz="4000" b="1" i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- A quel moment le lexique est-il enseigné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- L’enseignement du lexique est-il fait en transversalité ou fait-il l’objet de séances spécifiques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- Quels outils : supports, mémoire didactique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- Evaluations ? Comment ? Quand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- Quel est l’enjeu de l’enseignement du lexique 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33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ECAF50E-CC9D-FE46-AFD1-76501F067D5A}"/>
              </a:ext>
            </a:extLst>
          </p:cNvPr>
          <p:cNvSpPr/>
          <p:nvPr/>
        </p:nvSpPr>
        <p:spPr>
          <a:xfrm>
            <a:off x="3780312" y="802207"/>
            <a:ext cx="4631376" cy="8960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L’enseignement du code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862243-22E2-4051-A9FB-A4227C31D4A3}"/>
              </a:ext>
            </a:extLst>
          </p:cNvPr>
          <p:cNvSpPr txBox="1">
            <a:spLocks/>
          </p:cNvSpPr>
          <p:nvPr/>
        </p:nvSpPr>
        <p:spPr>
          <a:xfrm>
            <a:off x="2506133" y="2356555"/>
            <a:ext cx="6705599" cy="34572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500" b="1" i="1">
                <a:solidFill>
                  <a:schemeClr val="accent1"/>
                </a:solidFill>
              </a:rPr>
              <a:t> </a:t>
            </a:r>
            <a:r>
              <a:rPr lang="fr-FR" b="1" i="1">
                <a:solidFill>
                  <a:schemeClr val="accent1"/>
                </a:solidFill>
              </a:rPr>
              <a:t>Etat des lieux des pratiques au sein de chaque constellation</a:t>
            </a:r>
            <a:endParaRPr lang="fr-FR" sz="4800" b="1" i="1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- A quel moment le passage de l’oral à l’écrit est-il enseigné (dictée à l’adulte, décodage, encodage)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- Les essais d’écriture font-ils l’objet de séances spécifiques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- Quels outils : supports, mémoire didactique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- Evaluations ? Comment ? Quand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/>
              <a:t>- Quel est l’enjeu 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33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6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0A1B28-B51D-4DF7-B046-F93A489A3D3B}"/>
              </a:ext>
            </a:extLst>
          </p:cNvPr>
          <p:cNvSpPr txBox="1"/>
          <p:nvPr/>
        </p:nvSpPr>
        <p:spPr>
          <a:xfrm>
            <a:off x="3002844" y="1535289"/>
            <a:ext cx="7405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Prochain rendez- vous d’une heure pour définir une problématique par constellation.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A862ABD-3F8E-42FF-B0D1-C85BA4526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162" y="2609909"/>
            <a:ext cx="3523793" cy="300558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C69000E-6448-4815-87EB-A637D2AC5746}"/>
              </a:ext>
            </a:extLst>
          </p:cNvPr>
          <p:cNvSpPr txBox="1"/>
          <p:nvPr/>
        </p:nvSpPr>
        <p:spPr>
          <a:xfrm>
            <a:off x="801511" y="5908300"/>
            <a:ext cx="459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Nadia BEAUCHAMP</a:t>
            </a:r>
          </a:p>
          <a:p>
            <a:r>
              <a:rPr lang="fr-FR" dirty="0"/>
              <a:t>CPC Mantes 1.</a:t>
            </a:r>
          </a:p>
        </p:txBody>
      </p:sp>
    </p:spTree>
    <p:extLst>
      <p:ext uri="{BB962C8B-B14F-4D97-AF65-F5344CB8AC3E}">
        <p14:creationId xmlns:p14="http://schemas.microsoft.com/office/powerpoint/2010/main" val="1984698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598</Words>
  <Application>Microsoft Office PowerPoint</Application>
  <PresentationFormat>Grand écran</PresentationFormat>
  <Paragraphs>90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Marianne-Medium</vt:lpstr>
      <vt:lpstr>Marianne-Regular</vt:lpstr>
      <vt:lpstr>Wingdings-Regular</vt:lpstr>
      <vt:lpstr>Thème Office</vt:lpstr>
      <vt:lpstr>Pourquoi un plan français? </vt:lpstr>
      <vt:lpstr>Présentation PowerPoint</vt:lpstr>
      <vt:lpstr>Présentation PowerPoint</vt:lpstr>
      <vt:lpstr>Présentation PowerPoint</vt:lpstr>
      <vt:lpstr>Les visites croisées : modèle  lesson study</vt:lpstr>
      <vt:lpstr>Le fond. Quels objets d’études didactiques ?          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un plan français? </dc:title>
  <dc:creator>Nadia BEAUCHAMP</dc:creator>
  <cp:lastModifiedBy>Nadia BEAUCHAMP</cp:lastModifiedBy>
  <cp:revision>10</cp:revision>
  <dcterms:created xsi:type="dcterms:W3CDTF">2020-10-05T19:49:20Z</dcterms:created>
  <dcterms:modified xsi:type="dcterms:W3CDTF">2020-10-06T20:39:24Z</dcterms:modified>
</cp:coreProperties>
</file>