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61" r:id="rId4"/>
    <p:sldId id="263" r:id="rId5"/>
    <p:sldId id="268" r:id="rId6"/>
    <p:sldId id="258" r:id="rId7"/>
    <p:sldId id="267" r:id="rId8"/>
    <p:sldId id="265" r:id="rId9"/>
    <p:sldId id="266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BC9E7-8F77-4E71-A26A-C072F785EA3B}" v="298" dt="2021-03-11T10:17:04.255"/>
    <p1510:client id="{0868ECAD-ED24-47CF-9A43-FF47EAAE8EAD}" v="71" dt="2021-03-17T17:37:50.357"/>
    <p1510:client id="{4C5CEFA0-85ED-E4D5-ADF4-D188BF79E976}" v="1213" dt="2021-03-16T15:25:02.300"/>
    <p1510:client id="{A542A56A-6A03-688D-A65B-1B749D2A70AA}" v="102" dt="2021-03-25T14:22:32.814"/>
    <p1510:client id="{F3EE7E08-A5FF-5D31-3F65-CDBE866C601A}" v="277" dt="2021-03-23T12:10:13.977"/>
    <p1510:client id="{BB35B39F-70CE-C000-01F5-CF7C5993B73B}" v="3394" dt="2021-03-11T13:51:11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0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1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82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7214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89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75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82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19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7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1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0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8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8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4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0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0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8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564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duscol.education.fr/110/la-scolarisation-des-enfants-de-moins-de-trois-ans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717094"/>
            <a:ext cx="9144000" cy="1792869"/>
          </a:xfrm>
          <a:solidFill>
            <a:schemeClr val="accent2"/>
          </a:solidFill>
          <a:ln w="12700">
            <a:solidFill>
              <a:srgbClr val="FF0000"/>
            </a:solidFill>
          </a:ln>
        </p:spPr>
        <p:txBody>
          <a:bodyPr/>
          <a:lstStyle/>
          <a:p>
            <a:r>
              <a:rPr lang="de-DE" b="1" dirty="0" err="1">
                <a:cs typeface="Calibri Light"/>
              </a:rPr>
              <a:t>Présentation</a:t>
            </a:r>
            <a:r>
              <a:rPr lang="de-DE" b="1" dirty="0">
                <a:cs typeface="Calibri Light"/>
              </a:rPr>
              <a:t> des Classes </a:t>
            </a:r>
            <a:r>
              <a:rPr lang="de-DE" b="1" dirty="0" err="1">
                <a:cs typeface="Calibri Light"/>
              </a:rPr>
              <a:t>Passerelles</a:t>
            </a:r>
            <a:endParaRPr lang="de-DE" b="1">
              <a:cs typeface="Calibri Ligh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7537" y="4196770"/>
            <a:ext cx="4683513" cy="4012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cs typeface="Calibri"/>
              </a:rPr>
              <a:t>Réunion des </a:t>
            </a:r>
            <a:r>
              <a:rPr lang="de-DE" dirty="0" err="1">
                <a:cs typeface="Calibri"/>
              </a:rPr>
              <a:t>directeurs</a:t>
            </a:r>
            <a:r>
              <a:rPr lang="de-DE" dirty="0">
                <a:cs typeface="Calibri"/>
              </a:rPr>
              <a:t> 18/03/21</a:t>
            </a:r>
            <a:endParaRPr lang="de-D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74A0C57-4116-48A8-9A14-956825C16BD3}"/>
              </a:ext>
            </a:extLst>
          </p:cNvPr>
          <p:cNvSpPr txBox="1"/>
          <p:nvPr/>
        </p:nvSpPr>
        <p:spPr>
          <a:xfrm>
            <a:off x="6164766" y="4594302"/>
            <a:ext cx="490839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600" dirty="0"/>
              <a:t>Nathalie </a:t>
            </a:r>
            <a:r>
              <a:rPr lang="fr-FR" sz="1600" dirty="0" err="1"/>
              <a:t>Hugnit</a:t>
            </a:r>
            <a:r>
              <a:rPr lang="fr-FR" sz="1600" dirty="0"/>
              <a:t> – Guillaume </a:t>
            </a:r>
            <a:r>
              <a:rPr lang="fr-FR" sz="1600" dirty="0" err="1"/>
              <a:t>Meistermann</a:t>
            </a:r>
            <a:endParaRPr lang="fr-FR" sz="1600" dirty="0"/>
          </a:p>
          <a:p>
            <a:r>
              <a:rPr lang="fr-FR" sz="1600" dirty="0"/>
              <a:t>Classe Passerelle des Anémones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18B078-4075-4ABC-AB22-F91568F87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403" y="452718"/>
            <a:ext cx="9395431" cy="870848"/>
          </a:xfrm>
        </p:spPr>
        <p:txBody>
          <a:bodyPr/>
          <a:lstStyle/>
          <a:p>
            <a:pPr algn="ctr"/>
            <a:r>
              <a:rPr lang="fr-FR" sz="5400" b="1" dirty="0"/>
              <a:t>Un partenariat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9B41B8-6057-4937-B939-A977DBC4D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1532" y="1841810"/>
            <a:ext cx="2928281" cy="975847"/>
          </a:xfrm>
        </p:spPr>
        <p:txBody>
          <a:bodyPr/>
          <a:lstStyle/>
          <a:p>
            <a:pPr algn="ctr"/>
            <a:r>
              <a:rPr lang="fr-FR" sz="4000" b="1" dirty="0"/>
              <a:t>CAF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44D59E-BDED-4B7F-8870-36A395554583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652463" y="3596267"/>
            <a:ext cx="2927350" cy="1386973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charset="2"/>
              <a:buChar char="•"/>
            </a:pPr>
            <a:r>
              <a:rPr lang="fr-FR" sz="2000"/>
              <a:t>Subventionnne à hauteur de 21000€ par classe à l'année, soit 1/3 du coût financier en investissement et en fonctionnement</a:t>
            </a:r>
            <a:endParaRPr lang="fr-FR" sz="2000" dirty="0"/>
          </a:p>
          <a:p>
            <a:pPr>
              <a:buClr>
                <a:srgbClr val="8AD0D6"/>
              </a:buClr>
            </a:pPr>
            <a:endParaRPr lang="fr-FR" sz="200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B4D3DE2-44FA-49B9-8325-0329BE675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83660" y="2334322"/>
            <a:ext cx="2945533" cy="1068774"/>
          </a:xfrm>
        </p:spPr>
        <p:txBody>
          <a:bodyPr/>
          <a:lstStyle/>
          <a:p>
            <a:pPr algn="ctr"/>
            <a:r>
              <a:rPr lang="fr-FR" sz="4000" b="1" dirty="0"/>
              <a:t>Education Nationale</a:t>
            </a:r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9BFB8E54-B695-4F16-BDE3-832FB64E7F9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882399" y="3577683"/>
            <a:ext cx="2946794" cy="1424143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charset="2"/>
              <a:buChar char="•"/>
            </a:pPr>
            <a:r>
              <a:rPr lang="fr-FR" sz="2000" dirty="0"/>
              <a:t>Un professeur des écoles</a:t>
            </a:r>
          </a:p>
          <a:p>
            <a:pPr marL="285750" indent="-285750">
              <a:buClr>
                <a:srgbClr val="8AD0D6"/>
              </a:buClr>
              <a:buFont typeface="Arial" charset="2"/>
              <a:buChar char="•"/>
            </a:pPr>
            <a:r>
              <a:rPr lang="fr-FR" sz="2000" dirty="0"/>
              <a:t>Circonscription de Mantes 1</a:t>
            </a:r>
          </a:p>
          <a:p>
            <a:pPr marL="285750" indent="-285750">
              <a:buClr>
                <a:srgbClr val="8AD0D6"/>
              </a:buClr>
              <a:buFont typeface="Arial" charset="2"/>
              <a:buChar char="•"/>
            </a:pPr>
            <a:r>
              <a:rPr lang="fr-FR" sz="2000" dirty="0"/>
              <a:t>Circonscription de Mantes 2</a:t>
            </a:r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6D5939C-2074-421B-8B19-739120EA96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24700" y="1906858"/>
            <a:ext cx="2932113" cy="864335"/>
          </a:xfrm>
        </p:spPr>
        <p:txBody>
          <a:bodyPr/>
          <a:lstStyle/>
          <a:p>
            <a:pPr algn="ctr"/>
            <a:r>
              <a:rPr lang="fr-FR" sz="4000" b="1" dirty="0"/>
              <a:t>Mairie</a:t>
            </a:r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AB8094ED-AA4C-4842-A035-39114D0C44C9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087529" y="3624146"/>
            <a:ext cx="2932113" cy="1582119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charset="2"/>
              <a:buChar char="•"/>
            </a:pPr>
            <a:r>
              <a:rPr lang="fr-FR" sz="1700" dirty="0"/>
              <a:t>Une ATSEM</a:t>
            </a:r>
          </a:p>
          <a:p>
            <a:pPr marL="285750" indent="-285750">
              <a:buClr>
                <a:srgbClr val="8AD0D6"/>
              </a:buClr>
              <a:buFont typeface="Arial" charset="2"/>
              <a:buChar char="•"/>
            </a:pPr>
            <a:r>
              <a:rPr lang="fr-FR" sz="1700" dirty="0"/>
              <a:t>Une EJE (éducatrice de jeunes enfants)</a:t>
            </a:r>
          </a:p>
          <a:p>
            <a:pPr marL="285750" indent="-285750">
              <a:buClr>
                <a:srgbClr val="8AD0D6"/>
              </a:buClr>
              <a:buFont typeface="Arial" charset="2"/>
              <a:buChar char="•"/>
            </a:pPr>
            <a:r>
              <a:rPr lang="fr-FR" sz="1700" dirty="0"/>
              <a:t>Financement classe</a:t>
            </a:r>
          </a:p>
          <a:p>
            <a:pPr marL="285750" indent="-285750">
              <a:buClr>
                <a:srgbClr val="8AD0D6"/>
              </a:buClr>
              <a:buFont typeface="Arial" charset="2"/>
              <a:buChar char="•"/>
            </a:pPr>
            <a:r>
              <a:rPr lang="fr-FR" sz="1700" dirty="0"/>
              <a:t>Locaux</a:t>
            </a:r>
          </a:p>
          <a:p>
            <a:pPr marL="285750" indent="-285750">
              <a:buClr>
                <a:srgbClr val="8AD0D6"/>
              </a:buClr>
              <a:buFont typeface="Arial" charset="2"/>
              <a:buChar char="•"/>
            </a:pPr>
            <a:r>
              <a:rPr lang="fr-FR" sz="1700" dirty="0"/>
              <a:t>Structures ville</a:t>
            </a:r>
          </a:p>
        </p:txBody>
      </p:sp>
    </p:spTree>
    <p:extLst>
      <p:ext uri="{BB962C8B-B14F-4D97-AF65-F5344CB8AC3E}">
        <p14:creationId xmlns:p14="http://schemas.microsoft.com/office/powerpoint/2010/main" val="164793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22AD23-D369-4FFA-85C8-3042F5C20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b="1" dirty="0">
                <a:ea typeface="+mj-lt"/>
                <a:cs typeface="+mj-lt"/>
              </a:rPr>
              <a:t>Des objectifs croisés</a:t>
            </a:r>
            <a:endParaRPr lang="fr-FR" sz="5400">
              <a:ea typeface="+mj-lt"/>
              <a:cs typeface="+mj-lt"/>
            </a:endParaRPr>
          </a:p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9F401B-3B2F-4B0B-B3B3-36DB74CD5F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sz="4000" dirty="0">
                <a:ea typeface="+mj-lt"/>
                <a:cs typeface="+mj-lt"/>
              </a:rPr>
              <a:t>Education nationale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136139-4319-4878-BC08-AA3A5569B426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Clr>
                <a:srgbClr val="8AD0D6"/>
              </a:buClr>
              <a:buFont typeface="Arial,Sans-Serif"/>
              <a:buChar char="•"/>
            </a:pPr>
            <a:r>
              <a:rPr lang="fr-FR" dirty="0">
                <a:ea typeface="+mj-lt"/>
                <a:cs typeface="+mj-lt"/>
              </a:rPr>
              <a:t>La loi d'orientation sur l'Education du 10 juillet 1989 a impulsé l'accueil des enfants de moins de trois ans et la création du dispositif des classes passerelles.</a:t>
            </a:r>
          </a:p>
          <a:p>
            <a:pPr marL="285750" indent="-285750">
              <a:buClr>
                <a:srgbClr val="8AD0D6"/>
              </a:buClr>
              <a:buFont typeface="Arial,Sans-Serif"/>
              <a:buChar char="•"/>
            </a:pPr>
            <a:r>
              <a:rPr lang="fr-FR" dirty="0">
                <a:ea typeface="+mj-lt"/>
                <a:cs typeface="+mj-lt"/>
              </a:rPr>
              <a:t>La scolarisation des enfants de moins de 3 ans est l'une des priorités de la loi de refondation pour l’Ecole de la République du 8 juillet 2013.</a:t>
            </a:r>
            <a:endParaRPr lang="fr-FR"/>
          </a:p>
          <a:p>
            <a:pPr marL="285750" indent="-285750">
              <a:buClr>
                <a:srgbClr val="8AD0D6"/>
              </a:buClr>
              <a:buFont typeface="Arial,Sans-Serif"/>
              <a:buChar char="•"/>
            </a:pPr>
            <a:r>
              <a:rPr lang="fr-FR"/>
              <a:t>Eduscol: </a:t>
            </a:r>
            <a:r>
              <a:rPr lang="fr-FR" dirty="0">
                <a:ea typeface="+mj-lt"/>
                <a:cs typeface="+mj-lt"/>
                <a:hlinkClick r:id="rId2"/>
              </a:rPr>
              <a:t>https://eduscol.education.fr/110/la-scolarisation-des-enfants-de-moins-de-trois-ans</a:t>
            </a:r>
            <a:endParaRPr lang="fr-FR" dirty="0"/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4415A7-BF84-4A8F-9ADA-F15C4DC2C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sz="4000" b="0" i="0" u="none" strike="noStrike" dirty="0">
                <a:solidFill>
                  <a:srgbClr val="8AD0D6"/>
                </a:solidFill>
                <a:latin typeface="Century Gothic"/>
              </a:rPr>
              <a:t>Mairie</a:t>
            </a:r>
            <a:r>
              <a:rPr lang="en-US" b="0" i="0" dirty="0">
                <a:latin typeface="Century Gothic"/>
              </a:rPr>
              <a:t>​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D041AAC-0AF8-4A44-B3A8-FB2C4288E3C7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 marL="285750" indent="-285750">
              <a:buClr>
                <a:srgbClr val="8AD0D6"/>
              </a:buClr>
              <a:buFont typeface="Arial,Sans-Serif"/>
              <a:buChar char="•"/>
            </a:pPr>
            <a:r>
              <a:rPr lang="fr-FR" dirty="0">
                <a:ea typeface="+mj-lt"/>
                <a:cs typeface="+mj-lt"/>
              </a:rPr>
              <a:t>Un projet porté par le service Petite Enfance et par le service Scolaire</a:t>
            </a:r>
            <a:endParaRPr lang="en-US" dirty="0">
              <a:ea typeface="+mj-lt"/>
              <a:cs typeface="+mj-lt"/>
            </a:endParaRPr>
          </a:p>
          <a:p>
            <a:pPr marL="285750" indent="-285750">
              <a:buClr>
                <a:srgbClr val="8AD0D6"/>
              </a:buClr>
              <a:buFont typeface="Arial,Sans-Serif"/>
              <a:buChar char="•"/>
            </a:pPr>
            <a:r>
              <a:rPr lang="fr-FR" dirty="0"/>
              <a:t>Faire connaître les lieux ressources d'éveil des enfants (ludothèque, médiathèque...)</a:t>
            </a:r>
          </a:p>
          <a:p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96DBABA-114C-4473-AFDF-50F058EA06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sz="4000" dirty="0"/>
              <a:t>CAF</a:t>
            </a:r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CE6D7DC-3C91-4E41-A0C1-E38CABF034E0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marL="285750" indent="-285750">
              <a:buFont typeface="Arial" charset="2"/>
              <a:buChar char="•"/>
            </a:pPr>
            <a:r>
              <a:rPr lang="fr-FR" dirty="0"/>
              <a:t>Un projet d'accompagnement à la parentalité</a:t>
            </a:r>
          </a:p>
          <a:p>
            <a:pPr marL="285750" indent="-285750"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Un travail auprès de partenaires (PMI, Secteur d'Action Sociale)</a:t>
            </a:r>
          </a:p>
        </p:txBody>
      </p:sp>
    </p:spTree>
    <p:extLst>
      <p:ext uri="{BB962C8B-B14F-4D97-AF65-F5344CB8AC3E}">
        <p14:creationId xmlns:p14="http://schemas.microsoft.com/office/powerpoint/2010/main" val="15989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97C3E8-C15D-4858-865B-23FD441B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571991" cy="1400530"/>
          </a:xfrm>
        </p:spPr>
        <p:txBody>
          <a:bodyPr/>
          <a:lstStyle/>
          <a:p>
            <a:pPr algn="ctr"/>
            <a:r>
              <a:rPr lang="fr-FR" sz="4400" b="1">
                <a:ea typeface="+mj-lt"/>
                <a:cs typeface="+mj-lt"/>
              </a:rPr>
              <a:t>Un accompagnement personnalisé pour entrer à l'école</a:t>
            </a:r>
            <a:endParaRPr lang="fr-FR" sz="4400" b="1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2B0FC7-0950-4200-BDB1-C9007C7AF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3313" y="2388220"/>
            <a:ext cx="4396338" cy="576262"/>
          </a:xfrm>
        </p:spPr>
        <p:txBody>
          <a:bodyPr/>
          <a:lstStyle/>
          <a:p>
            <a:r>
              <a:rPr lang="fr-FR" sz="4000" dirty="0"/>
              <a:t>Pour les ENFANTS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9D8999B-1F88-44B6-A7AC-4B4AA74DD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3312" y="2960649"/>
            <a:ext cx="4396339" cy="33235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Arial,Sans-Serif" charset="2"/>
              <a:buChar char="•"/>
            </a:pPr>
            <a:r>
              <a:rPr lang="fr-FR">
                <a:ea typeface="+mj-lt"/>
                <a:cs typeface="+mj-lt"/>
              </a:rPr>
              <a:t>La séparation avec la famille (adaptation personnalisée)</a:t>
            </a:r>
            <a:endParaRPr lang="en-US">
              <a:ea typeface="+mj-lt"/>
              <a:cs typeface="+mj-lt"/>
            </a:endParaRP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/>
              <a:t>La socialisation avec leurs pairs et </a:t>
            </a:r>
            <a:r>
              <a:rPr lang="fr-FR" dirty="0"/>
              <a:t>avec les adultes</a:t>
            </a:r>
            <a:endParaRPr lang="fr-FR"/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/>
              <a:t>Un accompagnement personnalisé vers les premiers apprentissages (notamment l'entrée dans le langage)</a:t>
            </a:r>
            <a:endParaRPr lang="fr-FR" dirty="0"/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/>
              <a:t>Un suivi du parcours de scolarisation</a:t>
            </a:r>
            <a:endParaRPr lang="fr-FR" dirty="0"/>
          </a:p>
          <a:p>
            <a:pPr>
              <a:buClr>
                <a:srgbClr val="8AD0D6"/>
              </a:buClr>
              <a:buFont typeface="Wingdings" charset="2"/>
              <a:buChar char="§"/>
            </a:pP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7DF7447-BC71-4A6C-BEBC-6B3F407CF8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54495" y="2388220"/>
            <a:ext cx="4396339" cy="576262"/>
          </a:xfrm>
        </p:spPr>
        <p:txBody>
          <a:bodyPr/>
          <a:lstStyle/>
          <a:p>
            <a:r>
              <a:rPr lang="fr-FR" sz="4000" dirty="0"/>
              <a:t>Pour les PARENTS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337C2CC-40A1-4393-84E3-419141B7F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2960649"/>
            <a:ext cx="4387047" cy="33235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Arial" charset="2"/>
              <a:buChar char="•"/>
            </a:pPr>
            <a:r>
              <a:rPr lang="fr-FR" dirty="0"/>
              <a:t>Une ouverture de l'école aux parents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Un lieu pour les accompagner dans leur parentalité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Un lieu pour rompre l'isolement de certaines familles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Un lieu pour les orienter vers </a:t>
            </a:r>
            <a:r>
              <a:rPr lang="fr-FR"/>
              <a:t>des partenaires et des structures d'accueil (PMI, ludothèque, bibliothèque, LAEP, Réussite Educative...)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113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FAA76-F6F7-42CF-A69E-71C0046D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L'Educatrice de Jeunes Enfants en Classe Passerelle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82EECF-551B-4921-927F-43848F245D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/>
              <a:t>Ses missions</a:t>
            </a:r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FA707C-F054-4D87-A653-3FDCA740C9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fr-FR" dirty="0">
                <a:ea typeface="+mj-lt"/>
                <a:cs typeface="+mj-lt"/>
              </a:rPr>
              <a:t>Être garante du bien-être de l’enfant en accompagnant et en valorisant les familles dans leur fonction parentale.</a:t>
            </a:r>
            <a:endParaRPr lang="fr-FR" dirty="0"/>
          </a:p>
          <a:p>
            <a:pPr>
              <a:buClr>
                <a:srgbClr val="8AD0D6"/>
              </a:buClr>
              <a:buFont typeface="Arial"/>
              <a:buChar char="•"/>
            </a:pPr>
            <a:r>
              <a:rPr lang="fr-FR" dirty="0">
                <a:ea typeface="+mj-lt"/>
                <a:cs typeface="+mj-lt"/>
              </a:rPr>
              <a:t>Aider à la séparation.</a:t>
            </a:r>
            <a:endParaRPr lang="fr-FR" dirty="0"/>
          </a:p>
          <a:p>
            <a:pPr>
              <a:buClr>
                <a:srgbClr val="8AD0D6"/>
              </a:buClr>
              <a:buFont typeface="Arial"/>
              <a:buChar char="•"/>
            </a:pPr>
            <a:r>
              <a:rPr lang="fr-FR" dirty="0">
                <a:ea typeface="+mj-lt"/>
                <a:cs typeface="+mj-lt"/>
              </a:rPr>
              <a:t>Développer avec l’équipe la cohérence de l’action éducative auprès du jeune enfant en coopération avec les enfants.</a:t>
            </a:r>
            <a:endParaRPr lang="fr-FR" dirty="0"/>
          </a:p>
          <a:p>
            <a:pPr>
              <a:buClr>
                <a:srgbClr val="8AD0D6"/>
              </a:buClr>
              <a:buFont typeface="Arial"/>
              <a:buChar char="•"/>
            </a:pPr>
            <a:r>
              <a:rPr lang="fr-FR" dirty="0">
                <a:ea typeface="+mj-lt"/>
                <a:cs typeface="+mj-lt"/>
              </a:rPr>
              <a:t>Animer des ateliers-parents pendant lesquels l’EJE est à leur écoute, reconnaît et facilite leur place au quotidien, les accompagne et les soutient.</a:t>
            </a:r>
            <a:endParaRPr lang="fr-FR" dirty="0"/>
          </a:p>
          <a:p>
            <a:pPr>
              <a:buClr>
                <a:srgbClr val="8AD0D6"/>
              </a:buClr>
              <a:buFont typeface="Arial"/>
              <a:buChar char="•"/>
            </a:pPr>
            <a:r>
              <a:rPr lang="fr-FR" dirty="0">
                <a:ea typeface="+mj-lt"/>
                <a:cs typeface="+mj-lt"/>
              </a:rPr>
              <a:t>Se positionner dans une démarche de prévention précoce (dynamique des premiers liens parent-enfant, troubles du développement, du langage…)</a:t>
            </a:r>
            <a:endParaRPr lang="fr-FR" dirty="0"/>
          </a:p>
          <a:p>
            <a:pPr>
              <a:buClr>
                <a:srgbClr val="8AD0D6"/>
              </a:buClr>
              <a:buFont typeface="Arial"/>
              <a:buChar char="•"/>
            </a:pPr>
            <a:r>
              <a:rPr lang="fr-FR" dirty="0">
                <a:ea typeface="+mj-lt"/>
                <a:cs typeface="+mj-lt"/>
              </a:rPr>
              <a:t>Contribuer à la socialisation, à l’autonomie pour une entrée progressive à l’école.</a:t>
            </a:r>
            <a:endParaRPr lang="fr-FR" dirty="0"/>
          </a:p>
          <a:p>
            <a:pPr>
              <a:buClr>
                <a:srgbClr val="8AD0D6"/>
              </a:buClr>
              <a:buFont typeface="Arial" charset="2"/>
              <a:buChar char="•"/>
            </a:pP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C019D3-5C45-4C4B-B98C-2ECB21D34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/>
              <a:t>Son rôle auprès des enfants</a:t>
            </a:r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F99B2B-78E7-4185-94CC-67F5F80A4B3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Font typeface="Arial" charset="2"/>
              <a:buChar char="•"/>
            </a:pPr>
            <a:r>
              <a:rPr lang="fr-FR" dirty="0">
                <a:ea typeface="+mj-lt"/>
                <a:cs typeface="+mj-lt"/>
              </a:rPr>
              <a:t>Participer à l’accueil des enfants et des familles.</a:t>
            </a:r>
            <a:endParaRPr lang="fr-FR" dirty="0"/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>
                <a:ea typeface="+mj-lt"/>
                <a:cs typeface="+mj-lt"/>
              </a:rPr>
              <a:t>Accompagner les enfants qui n’ont pas encore la maturité nécessaire pour pouvoir exister dans un groupe.</a:t>
            </a:r>
            <a:endParaRPr lang="fr-FR" dirty="0"/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>
                <a:ea typeface="+mj-lt"/>
                <a:cs typeface="+mj-lt"/>
              </a:rPr>
              <a:t>Encadrer, surveiller et assurer la sécurité physique et psychique des enfants.</a:t>
            </a:r>
            <a:endParaRPr lang="fr-FR" dirty="0"/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>
                <a:ea typeface="+mj-lt"/>
                <a:cs typeface="+mj-lt"/>
              </a:rPr>
              <a:t>Observer et partager ses observations avec l’équipe.</a:t>
            </a:r>
            <a:endParaRPr lang="fr-FR" dirty="0"/>
          </a:p>
          <a:p>
            <a:pPr>
              <a:buClr>
                <a:srgbClr val="8AD0D6"/>
              </a:buClr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956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E01323-B7C1-4123-9F76-795F10537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b="1" dirty="0">
                <a:ea typeface="+mj-lt"/>
                <a:cs typeface="+mj-lt"/>
              </a:rPr>
              <a:t>Un dispositif unique sur le département</a:t>
            </a:r>
            <a:endParaRPr lang="fr-FR" sz="540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2D89A00-D054-4BF6-85CD-F1D708F78273}"/>
              </a:ext>
            </a:extLst>
          </p:cNvPr>
          <p:cNvSpPr txBox="1"/>
          <p:nvPr/>
        </p:nvSpPr>
        <p:spPr>
          <a:xfrm>
            <a:off x="1825083" y="2289718"/>
            <a:ext cx="5642517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/>
              <a:t>Des classes de 15 enfants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Uniquement le matin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Trois adultes dont une EJE à plein temps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Des horaires d'accueils plus souples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Dispositif REP+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Une entrée sur dossier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Un accueil hors sectorisation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Une présence régulière des parents en classe</a:t>
            </a:r>
          </a:p>
          <a:p>
            <a:pPr marL="285750" indent="-285750">
              <a:buFont typeface="Arial"/>
              <a:buChar char="•"/>
            </a:pPr>
            <a:r>
              <a:rPr lang="fr-FR"/>
              <a:t>5 classes ouvertes sur la ville</a:t>
            </a:r>
            <a:endParaRPr lang="fr-FR" dirty="0"/>
          </a:p>
          <a:p>
            <a:pPr marL="285750" indent="-285750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062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11862-2210-46DF-8134-FE2DF9F88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>
                <a:ea typeface="+mj-lt"/>
                <a:cs typeface="+mj-lt"/>
              </a:rPr>
              <a:t>Cinq Passerelles</a:t>
            </a:r>
            <a:br>
              <a:rPr lang="fr-FR" b="1" dirty="0">
                <a:ea typeface="+mj-lt"/>
                <a:cs typeface="+mj-lt"/>
              </a:rPr>
            </a:br>
            <a:r>
              <a:rPr lang="fr-FR" b="1">
                <a:ea typeface="+mj-lt"/>
                <a:cs typeface="+mj-lt"/>
              </a:rPr>
              <a:t>sur Mantes-la-Jolie</a:t>
            </a:r>
            <a:endParaRPr lang="fr-FR">
              <a:ea typeface="+mj-lt"/>
              <a:cs typeface="+mj-lt"/>
            </a:endParaRPr>
          </a:p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BCBA09-884D-4FBD-AA22-A13EA48978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/>
              <a:t>Les écoles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D2EC65-FEAA-4BFA-8D59-EF826A59D2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,Sans-Serif" charset="2"/>
              <a:buChar char="•"/>
            </a:pPr>
            <a:r>
              <a:rPr lang="fr-FR">
                <a:ea typeface="+mj-lt"/>
                <a:cs typeface="+mj-lt"/>
              </a:rPr>
              <a:t>Ecole les Anémones (depuis 2001)</a:t>
            </a:r>
          </a:p>
          <a:p>
            <a:pPr marL="285750" indent="-285750">
              <a:buClr>
                <a:srgbClr val="8AD0D6"/>
              </a:buClr>
              <a:buFont typeface="Arial,Sans-Serif" charset="2"/>
              <a:buChar char="•"/>
            </a:pPr>
            <a:r>
              <a:rPr lang="fr-FR">
                <a:ea typeface="+mj-lt"/>
                <a:cs typeface="+mj-lt"/>
              </a:rPr>
              <a:t>Ecole Matisse</a:t>
            </a:r>
            <a:endParaRPr lang="en-US">
              <a:ea typeface="+mj-lt"/>
              <a:cs typeface="+mj-lt"/>
            </a:endParaRPr>
          </a:p>
          <a:p>
            <a:pPr marL="285750" indent="-285750">
              <a:buClr>
                <a:srgbClr val="8AD0D6"/>
              </a:buClr>
              <a:buFont typeface="Arial,Sans-Serif" charset="2"/>
              <a:buChar char="•"/>
            </a:pPr>
            <a:r>
              <a:rPr lang="fr-FR">
                <a:ea typeface="+mj-lt"/>
                <a:cs typeface="+mj-lt"/>
              </a:rPr>
              <a:t>Ecole Les Violettes</a:t>
            </a:r>
          </a:p>
          <a:p>
            <a:pPr marL="285750" indent="-285750">
              <a:buClr>
                <a:srgbClr val="8AD0D6"/>
              </a:buClr>
              <a:buFont typeface="Arial,Sans-Serif" charset="2"/>
              <a:buChar char="•"/>
            </a:pPr>
            <a:r>
              <a:rPr lang="fr-FR">
                <a:ea typeface="+mj-lt"/>
                <a:cs typeface="+mj-lt"/>
              </a:rPr>
              <a:t>Ecole Les Gentianes</a:t>
            </a:r>
            <a:endParaRPr lang="en-US">
              <a:ea typeface="+mj-lt"/>
              <a:cs typeface="+mj-lt"/>
            </a:endParaRPr>
          </a:p>
          <a:p>
            <a:pPr marL="285750" indent="-285750">
              <a:buClr>
                <a:srgbClr val="8AD0D6"/>
              </a:buClr>
              <a:buFont typeface="Arial,Sans-Serif" charset="2"/>
              <a:buChar char="•"/>
            </a:pPr>
            <a:r>
              <a:rPr lang="fr-FR">
                <a:ea typeface="+mj-lt"/>
                <a:cs typeface="+mj-lt"/>
              </a:rPr>
              <a:t>Ecole Les Glycines (ouverture en 2020)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FF65EC7-FDA4-46E0-8B1C-AE0428E5A9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/>
              <a:t>Les réseaux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AA7AFC3-994E-4D4C-A0F3-9A5A4DF4D68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,Sans-Serif" charset="2"/>
              <a:buChar char="•"/>
            </a:pPr>
            <a:r>
              <a:rPr lang="fr-FR">
                <a:ea typeface="+mj-lt"/>
                <a:cs typeface="+mj-lt"/>
              </a:rPr>
              <a:t>Réseau Pasteur</a:t>
            </a:r>
            <a:endParaRPr lang="en-US">
              <a:ea typeface="+mj-lt"/>
              <a:cs typeface="+mj-lt"/>
            </a:endParaRPr>
          </a:p>
          <a:p>
            <a:pPr marL="285750" indent="-285750">
              <a:buClr>
                <a:srgbClr val="8AD0D6"/>
              </a:buClr>
              <a:buFont typeface="Arial,Sans-Serif" charset="2"/>
              <a:buChar char="•"/>
            </a:pPr>
            <a:r>
              <a:rPr lang="fr-FR">
                <a:ea typeface="+mj-lt"/>
                <a:cs typeface="+mj-lt"/>
              </a:rPr>
              <a:t>Réseau Cézanne</a:t>
            </a:r>
            <a:endParaRPr lang="en-US">
              <a:ea typeface="+mj-lt"/>
              <a:cs typeface="+mj-lt"/>
            </a:endParaRPr>
          </a:p>
          <a:p>
            <a:pPr marL="285750" indent="-285750">
              <a:buClr>
                <a:srgbClr val="8AD0D6"/>
              </a:buClr>
              <a:buFont typeface="Arial,Sans-Serif" charset="2"/>
              <a:buChar char="•"/>
            </a:pPr>
            <a:r>
              <a:rPr lang="fr-FR">
                <a:ea typeface="+mj-lt"/>
                <a:cs typeface="+mj-lt"/>
              </a:rPr>
              <a:t>Réseau Gassicourt</a:t>
            </a:r>
            <a:endParaRPr lang="en-US">
              <a:ea typeface="+mj-lt"/>
              <a:cs typeface="+mj-lt"/>
            </a:endParaRPr>
          </a:p>
          <a:p>
            <a:pPr marL="285750" indent="-285750">
              <a:buClr>
                <a:srgbClr val="8AD0D6"/>
              </a:buClr>
              <a:buFont typeface="Arial,Sans-Serif" charset="2"/>
              <a:buChar char="•"/>
            </a:pPr>
            <a:r>
              <a:rPr lang="fr-FR">
                <a:ea typeface="+mj-lt"/>
                <a:cs typeface="+mj-lt"/>
              </a:rPr>
              <a:t>Réseau Chénier</a:t>
            </a:r>
            <a:endParaRPr lang="en-US">
              <a:ea typeface="+mj-lt"/>
              <a:cs typeface="+mj-lt"/>
            </a:endParaRPr>
          </a:p>
          <a:p>
            <a:pPr marL="285750" indent="-285750">
              <a:buClr>
                <a:srgbClr val="8AD0D6"/>
              </a:buClr>
              <a:buFont typeface="Arial,Sans-Serif" charset="2"/>
              <a:buChar char="•"/>
            </a:pPr>
            <a:r>
              <a:rPr lang="fr-FR">
                <a:ea typeface="+mj-lt"/>
                <a:cs typeface="+mj-lt"/>
              </a:rPr>
              <a:t>Réseau Clemenceau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46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A96559-60B2-4EB4-8FEB-30C3D75E7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b="1" dirty="0"/>
              <a:t>L'orientation en classe passerelle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9C6143-D260-451C-B4CB-AECF37735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3313" y="2230244"/>
            <a:ext cx="4396338" cy="576262"/>
          </a:xfrm>
        </p:spPr>
        <p:txBody>
          <a:bodyPr/>
          <a:lstStyle/>
          <a:p>
            <a:r>
              <a:rPr lang="fr-FR" sz="3200" dirty="0"/>
              <a:t>Critères d'admission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E5AE63-B7F0-4186-8C2B-F6370640A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3312" y="2979234"/>
            <a:ext cx="4396339" cy="37417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fr-FR" dirty="0"/>
              <a:t>Parents disponibles le matin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/>
              <a:t>Familles domiciliées sur Mantes-la-Jolie </a:t>
            </a:r>
            <a:r>
              <a:rPr lang="fr-FR" dirty="0"/>
              <a:t>dans un secteur REP+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L'enfant n'a pas connu la collectivité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L'enfant doit avoir 2 ans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030479-39D0-4B3C-B97E-CC4ADD60C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82373" y="2202366"/>
            <a:ext cx="4396339" cy="576262"/>
          </a:xfrm>
        </p:spPr>
        <p:txBody>
          <a:bodyPr/>
          <a:lstStyle/>
          <a:p>
            <a:r>
              <a:rPr lang="fr-FR" sz="3200" dirty="0"/>
              <a:t>Profils des enfants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30ADF57-F569-4077-B9E1-DD3F92EFD9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45202" y="2774795"/>
            <a:ext cx="4396339" cy="37417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fr-FR" dirty="0"/>
              <a:t>Besoins langagiers (familles allophones...)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Besoins de socialisation (familles isolées...)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Séparations difficiles (enfants qui ne sont jamais sortis de la cellule familiale...)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Besoins d'accompagnement éducatif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Problématiques familiales (fratrie...)</a:t>
            </a:r>
          </a:p>
        </p:txBody>
      </p:sp>
    </p:spTree>
    <p:extLst>
      <p:ext uri="{BB962C8B-B14F-4D97-AF65-F5344CB8AC3E}">
        <p14:creationId xmlns:p14="http://schemas.microsoft.com/office/powerpoint/2010/main" val="413133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C28873-00AB-45FC-A134-CDDB3F306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b="1" dirty="0"/>
              <a:t>Procédure d'admission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B6A7FE-9916-4FD5-8EFF-FA774C2BCB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sz="3200" dirty="0"/>
              <a:t>Démarches</a:t>
            </a:r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016D81-9FDE-45E1-BCFB-8B8CD96158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Arial" charset="2"/>
              <a:buChar char="•"/>
            </a:pPr>
            <a:r>
              <a:rPr lang="fr-FR" dirty="0"/>
              <a:t>Demande des parents</a:t>
            </a:r>
          </a:p>
          <a:p>
            <a:pPr lvl="1">
              <a:buClr>
                <a:srgbClr val="8AD0D6"/>
              </a:buClr>
              <a:buFont typeface="Arial" charset="2"/>
              <a:buChar char="•"/>
            </a:pPr>
            <a:r>
              <a:rPr lang="fr-FR" sz="1200" dirty="0"/>
              <a:t>Bouche-à-oreille</a:t>
            </a:r>
          </a:p>
          <a:p>
            <a:pPr lvl="1">
              <a:buClr>
                <a:srgbClr val="8AD0D6"/>
              </a:buClr>
              <a:buFont typeface="Arial" charset="2"/>
              <a:buChar char="•"/>
            </a:pPr>
            <a:r>
              <a:rPr lang="fr-FR" sz="1200" dirty="0"/>
              <a:t>CAF</a:t>
            </a:r>
          </a:p>
          <a:p>
            <a:pPr lvl="1">
              <a:buClr>
                <a:srgbClr val="8AD0D6"/>
              </a:buClr>
              <a:buFont typeface="Arial" charset="2"/>
              <a:buChar char="•"/>
            </a:pPr>
            <a:r>
              <a:rPr lang="fr-FR" sz="1200" dirty="0"/>
              <a:t>Secteur d'Action Sociale</a:t>
            </a:r>
          </a:p>
          <a:p>
            <a:pPr lvl="1">
              <a:buClr>
                <a:srgbClr val="8AD0D6"/>
              </a:buClr>
              <a:buFont typeface="Arial" charset="2"/>
              <a:buChar char="•"/>
            </a:pPr>
            <a:r>
              <a:rPr lang="fr-FR" sz="1200" dirty="0"/>
              <a:t>PMI</a:t>
            </a:r>
          </a:p>
          <a:p>
            <a:pPr lvl="1">
              <a:buClr>
                <a:srgbClr val="8AD0D6"/>
              </a:buClr>
              <a:buFont typeface="Arial" charset="2"/>
              <a:buChar char="•"/>
            </a:pPr>
            <a:r>
              <a:rPr lang="fr-FR" sz="1200" dirty="0"/>
              <a:t>Service Petite Enfance</a:t>
            </a:r>
          </a:p>
          <a:p>
            <a:pPr lvl="1">
              <a:buClr>
                <a:srgbClr val="8AD0D6"/>
              </a:buClr>
              <a:buFont typeface="Arial" charset="2"/>
              <a:buChar char="•"/>
            </a:pPr>
            <a:r>
              <a:rPr lang="fr-FR" sz="1200" dirty="0"/>
              <a:t>Les écoles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Entretien avec une équipe passerelle (à partir du mois de mars)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Commission d'attribution : services petite enfance et scolaire, un représentant de l'EN (juin)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Inscription (mairie + directeur de l'école d'accueil)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6272EA7-E90A-4599-9F63-F30B247956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sz="3200" dirty="0"/>
              <a:t>Accueil</a:t>
            </a:r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B363E4-B83F-4423-9D28-3B2FB817C1E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Arial" charset="2"/>
              <a:buChar char="•"/>
            </a:pPr>
            <a:r>
              <a:rPr lang="fr-FR" dirty="0"/>
              <a:t>Rentrée  échelonnée par petits groupes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Temps de familiarisation adapté à chaque enfant et chaque famille</a:t>
            </a:r>
          </a:p>
          <a:p>
            <a:pPr>
              <a:buClr>
                <a:srgbClr val="8AD0D6"/>
              </a:buClr>
              <a:buFont typeface="Arial" charset="2"/>
              <a:buChar char="•"/>
            </a:pPr>
            <a:r>
              <a:rPr lang="fr-FR" dirty="0"/>
              <a:t>Dernières arrivées jusqu'à janvier</a:t>
            </a:r>
          </a:p>
        </p:txBody>
      </p:sp>
    </p:spTree>
    <p:extLst>
      <p:ext uri="{BB962C8B-B14F-4D97-AF65-F5344CB8AC3E}">
        <p14:creationId xmlns:p14="http://schemas.microsoft.com/office/powerpoint/2010/main" val="2595889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693</Words>
  <Application>Microsoft Office PowerPoint</Application>
  <PresentationFormat>Grand écran</PresentationFormat>
  <Paragraphs>103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Arial,Sans-Serif</vt:lpstr>
      <vt:lpstr>Calibri</vt:lpstr>
      <vt:lpstr>Calibri Light</vt:lpstr>
      <vt:lpstr>Century Gothic</vt:lpstr>
      <vt:lpstr>Wingdings</vt:lpstr>
      <vt:lpstr>Wingdings 3</vt:lpstr>
      <vt:lpstr>Ion</vt:lpstr>
      <vt:lpstr>Présentation des Classes Passerelles</vt:lpstr>
      <vt:lpstr>Un partenariat</vt:lpstr>
      <vt:lpstr>Des objectifs croisés </vt:lpstr>
      <vt:lpstr>Un accompagnement personnalisé pour entrer à l'école</vt:lpstr>
      <vt:lpstr>L'Educatrice de Jeunes Enfants en Classe Passerelle</vt:lpstr>
      <vt:lpstr>Un dispositif unique sur le département</vt:lpstr>
      <vt:lpstr>Cinq Passerelles sur Mantes-la-Jolie </vt:lpstr>
      <vt:lpstr>L'orientation en classe passerelle</vt:lpstr>
      <vt:lpstr>Procédure d'admission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unknown unknown</dc:creator>
  <cp:lastModifiedBy>unknown unknown</cp:lastModifiedBy>
  <cp:revision>527</cp:revision>
  <dcterms:created xsi:type="dcterms:W3CDTF">2021-03-11T10:01:00Z</dcterms:created>
  <dcterms:modified xsi:type="dcterms:W3CDTF">2021-04-26T10:12:08Z</dcterms:modified>
</cp:coreProperties>
</file>