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1/14/2021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1/14/2021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r-FR"/>
              <a:t>Modifiez le style du titre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1CF131DD-A141-4471-BCF9-C6073EDD7E20}" type="datetimeFigureOut">
              <a:rPr lang="en-US" dirty="0"/>
              <a:t>1/14/2021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r-FR"/>
              <a:t>Modifiez le style du titre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1/14/2021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1/14/2021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510A997-2BD1-473B-AD3B-ED516E178154}"/>
              </a:ext>
            </a:extLst>
          </p:cNvPr>
          <p:cNvPicPr>
            <a:picLocks noChangeAspect="1"/>
          </p:cNvPicPr>
          <p:nvPr/>
        </p:nvPicPr>
        <p:blipFill>
          <a:blip r:embed="rId2"/>
          <a:stretch>
            <a:fillRect/>
          </a:stretch>
        </p:blipFill>
        <p:spPr>
          <a:xfrm>
            <a:off x="1749288" y="2234400"/>
            <a:ext cx="7438968" cy="1631776"/>
          </a:xfrm>
          <a:prstGeom prst="rect">
            <a:avLst/>
          </a:prstGeom>
        </p:spPr>
      </p:pic>
      <p:sp>
        <p:nvSpPr>
          <p:cNvPr id="2" name="Titre 1">
            <a:extLst>
              <a:ext uri="{FF2B5EF4-FFF2-40B4-BE49-F238E27FC236}">
                <a16:creationId xmlns:a16="http://schemas.microsoft.com/office/drawing/2014/main" id="{79C622CF-00F4-4767-8338-3AE38B58C461}"/>
              </a:ext>
            </a:extLst>
          </p:cNvPr>
          <p:cNvSpPr>
            <a:spLocks noGrp="1"/>
          </p:cNvSpPr>
          <p:nvPr>
            <p:ph type="ctrTitle"/>
          </p:nvPr>
        </p:nvSpPr>
        <p:spPr/>
        <p:txBody>
          <a:bodyPr/>
          <a:lstStyle/>
          <a:p>
            <a:endParaRPr lang="fr-FR" dirty="0"/>
          </a:p>
        </p:txBody>
      </p:sp>
      <p:sp>
        <p:nvSpPr>
          <p:cNvPr id="3" name="Sous-titre 2">
            <a:extLst>
              <a:ext uri="{FF2B5EF4-FFF2-40B4-BE49-F238E27FC236}">
                <a16:creationId xmlns:a16="http://schemas.microsoft.com/office/drawing/2014/main" id="{2B9E8C5C-0DC8-4C1B-8AFE-802BB6188FF8}"/>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807933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B1A33A-1286-47FB-8E7C-CB6515D90FB6}"/>
              </a:ext>
            </a:extLst>
          </p:cNvPr>
          <p:cNvSpPr>
            <a:spLocks noGrp="1"/>
          </p:cNvSpPr>
          <p:nvPr>
            <p:ph type="ctrTitle"/>
          </p:nvPr>
        </p:nvSpPr>
        <p:spPr/>
        <p:txBody>
          <a:bodyPr/>
          <a:lstStyle/>
          <a:p>
            <a:pPr algn="l"/>
            <a:r>
              <a:rPr lang="fr-FR" sz="1400" b="1" dirty="0"/>
              <a:t>Des activités d’écriture</a:t>
            </a:r>
            <a:br>
              <a:rPr lang="fr-FR" sz="1400" dirty="0"/>
            </a:br>
            <a:r>
              <a:rPr lang="fr-FR" sz="1400" dirty="0"/>
              <a:t>Faire écrire les élèves en effectuant des allers-retours constants entre l’oral et l’écrit</a:t>
            </a:r>
            <a:br>
              <a:rPr lang="fr-FR" sz="1400" dirty="0"/>
            </a:br>
            <a:endParaRPr lang="fr-FR" sz="1400" dirty="0"/>
          </a:p>
        </p:txBody>
      </p:sp>
      <p:sp>
        <p:nvSpPr>
          <p:cNvPr id="3" name="Sous-titre 2">
            <a:extLst>
              <a:ext uri="{FF2B5EF4-FFF2-40B4-BE49-F238E27FC236}">
                <a16:creationId xmlns:a16="http://schemas.microsoft.com/office/drawing/2014/main" id="{E1584FD0-03DB-475C-BB9D-B9353A47FFC0}"/>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672971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38B5C-728A-40CD-96B6-987E777197E9}"/>
              </a:ext>
            </a:extLst>
          </p:cNvPr>
          <p:cNvSpPr>
            <a:spLocks noGrp="1"/>
          </p:cNvSpPr>
          <p:nvPr>
            <p:ph type="ctrTitle"/>
          </p:nvPr>
        </p:nvSpPr>
        <p:spPr/>
        <p:txBody>
          <a:bodyPr/>
          <a:lstStyle/>
          <a:p>
            <a:pPr algn="l"/>
            <a:r>
              <a:rPr lang="fr-FR" sz="1400" dirty="0"/>
              <a:t>Des gestes professionnels importants.</a:t>
            </a:r>
            <a:br>
              <a:rPr lang="fr-FR" sz="1400" dirty="0"/>
            </a:br>
            <a:r>
              <a:rPr lang="fr-FR" sz="1400" dirty="0"/>
              <a:t>Le professeur explicite systématiquement les finalités de l’apprentissage.</a:t>
            </a:r>
            <a:br>
              <a:rPr lang="fr-FR" sz="1400" dirty="0"/>
            </a:br>
            <a:br>
              <a:rPr lang="fr-FR" sz="1400" dirty="0"/>
            </a:br>
            <a:r>
              <a:rPr lang="fr-FR" sz="1400" dirty="0"/>
              <a:t>L’enseignant emploie et fait employer le lexique spécifique : texte, ligne, phrase, majuscule, mot, syllabe, lettre, son.</a:t>
            </a:r>
            <a:br>
              <a:rPr lang="fr-FR" sz="1400" dirty="0"/>
            </a:br>
            <a:br>
              <a:rPr lang="fr-FR" sz="1400" dirty="0"/>
            </a:br>
            <a:r>
              <a:rPr lang="fr-FR" sz="1400" dirty="0"/>
              <a:t>Il s’attache à travailler les proximités phonologiques pour renforcer la discrimination orale des mots auditivement proches.</a:t>
            </a:r>
            <a:br>
              <a:rPr lang="fr-FR" sz="1400" dirty="0"/>
            </a:br>
            <a:endParaRPr lang="fr-FR" sz="1400" dirty="0"/>
          </a:p>
        </p:txBody>
      </p:sp>
      <p:sp>
        <p:nvSpPr>
          <p:cNvPr id="3" name="Sous-titre 2">
            <a:extLst>
              <a:ext uri="{FF2B5EF4-FFF2-40B4-BE49-F238E27FC236}">
                <a16:creationId xmlns:a16="http://schemas.microsoft.com/office/drawing/2014/main" id="{E8192DCA-3E2E-4E03-9C49-7396C3EF5AA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079964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B694C2-28CE-4647-B55F-05F225CD0463}"/>
              </a:ext>
            </a:extLst>
          </p:cNvPr>
          <p:cNvSpPr>
            <a:spLocks noGrp="1"/>
          </p:cNvSpPr>
          <p:nvPr>
            <p:ph type="ctrTitle"/>
          </p:nvPr>
        </p:nvSpPr>
        <p:spPr/>
        <p:txBody>
          <a:bodyPr/>
          <a:lstStyle/>
          <a:p>
            <a:pPr algn="l"/>
            <a:r>
              <a:rPr lang="fr-FR" sz="1400" dirty="0"/>
              <a:t>Il veille à travailler les sons voyelles et les sons consonnes sans induire de confusion entre « nom de la lettre » et « son produit ».</a:t>
            </a:r>
            <a:br>
              <a:rPr lang="fr-FR" sz="1400" dirty="0"/>
            </a:br>
            <a:br>
              <a:rPr lang="fr-FR" sz="1400" dirty="0"/>
            </a:br>
            <a:r>
              <a:rPr lang="fr-FR" sz="1400" dirty="0"/>
              <a:t>Dans le cadre d’un apprentissage progressif et régulier, le professeur diversifie les activités proposées : </a:t>
            </a:r>
            <a:br>
              <a:rPr lang="fr-FR" sz="1400" dirty="0"/>
            </a:br>
            <a:br>
              <a:rPr lang="fr-FR" sz="1400" dirty="0"/>
            </a:br>
            <a:r>
              <a:rPr lang="fr-FR" sz="1400" dirty="0"/>
              <a:t>faire nommer les lettres de l’alphabet qu’il a lui-même maintes fois répétées, dans l’ordre (à partir du début, du milieu), dans le désordre et à rebours (à partir de la fin) successivement dans les différentes graphies (capitales, scripte et cursive).</a:t>
            </a:r>
            <a:br>
              <a:rPr lang="fr-FR" sz="1400" dirty="0"/>
            </a:br>
            <a:br>
              <a:rPr lang="fr-FR" sz="1400" dirty="0"/>
            </a:br>
            <a:r>
              <a:rPr lang="fr-FR" sz="1400" dirty="0"/>
              <a:t>Les abécédaires permettent d’approcher la notion d’initiale d’un mot et le sens de lecture.</a:t>
            </a:r>
            <a:br>
              <a:rPr lang="fr-FR" sz="1400" dirty="0"/>
            </a:br>
            <a:endParaRPr lang="fr-FR" sz="1400" dirty="0"/>
          </a:p>
        </p:txBody>
      </p:sp>
      <p:sp>
        <p:nvSpPr>
          <p:cNvPr id="3" name="Sous-titre 2">
            <a:extLst>
              <a:ext uri="{FF2B5EF4-FFF2-40B4-BE49-F238E27FC236}">
                <a16:creationId xmlns:a16="http://schemas.microsoft.com/office/drawing/2014/main" id="{A2836D25-F777-4870-A872-8C9A43A3403F}"/>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52603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6FFB36-ECC4-4FE3-9642-51573B76F94D}"/>
              </a:ext>
            </a:extLst>
          </p:cNvPr>
          <p:cNvSpPr>
            <a:spLocks noGrp="1"/>
          </p:cNvSpPr>
          <p:nvPr>
            <p:ph type="ctrTitle"/>
          </p:nvPr>
        </p:nvSpPr>
        <p:spPr/>
        <p:txBody>
          <a:bodyPr/>
          <a:lstStyle/>
          <a:p>
            <a:pPr algn="l"/>
            <a:r>
              <a:rPr lang="fr-FR" sz="1400" dirty="0"/>
              <a:t>La copie en binôme sur un clavier d’ordinateur. Un élève dicte les lettres d’un mot à son camarade.</a:t>
            </a:r>
            <a:br>
              <a:rPr lang="fr-FR" sz="1400" dirty="0"/>
            </a:br>
            <a:r>
              <a:rPr lang="fr-FR" sz="1400" dirty="0"/>
              <a:t>Créer un espace d’écriture.</a:t>
            </a:r>
            <a:br>
              <a:rPr lang="fr-FR" sz="1400" dirty="0"/>
            </a:br>
            <a:br>
              <a:rPr lang="fr-FR" sz="1400" dirty="0"/>
            </a:br>
            <a:r>
              <a:rPr lang="fr-FR" sz="1400" dirty="0"/>
              <a:t>Les affichages sont visibles et lisibles par les élèves à hauteur de 1 mètre. Les lettres de l’alphabet, illustrées par des images représentant un objet ou un animal dont l’initiale correspond à l’initiale du mot, sont explicitent pour les élèves. </a:t>
            </a:r>
            <a:br>
              <a:rPr lang="fr-FR" sz="1400" dirty="0"/>
            </a:br>
            <a:br>
              <a:rPr lang="fr-FR" sz="1400" dirty="0"/>
            </a:br>
            <a:r>
              <a:rPr lang="fr-FR" sz="1400" dirty="0"/>
              <a:t>L’alphabet a été construit avec les élèves qui ont proposé les référents.</a:t>
            </a:r>
          </a:p>
        </p:txBody>
      </p:sp>
      <p:sp>
        <p:nvSpPr>
          <p:cNvPr id="3" name="Sous-titre 2">
            <a:extLst>
              <a:ext uri="{FF2B5EF4-FFF2-40B4-BE49-F238E27FC236}">
                <a16:creationId xmlns:a16="http://schemas.microsoft.com/office/drawing/2014/main" id="{71BE1561-7C17-4B52-9722-227EC49B07D1}"/>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454534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443EE1-232A-4596-88C6-3E2029861DD7}"/>
              </a:ext>
            </a:extLst>
          </p:cNvPr>
          <p:cNvSpPr>
            <a:spLocks noGrp="1"/>
          </p:cNvSpPr>
          <p:nvPr>
            <p:ph type="ctrTitle"/>
          </p:nvPr>
        </p:nvSpPr>
        <p:spPr>
          <a:xfrm>
            <a:off x="1561708" y="1364974"/>
            <a:ext cx="9068586" cy="3317089"/>
          </a:xfrm>
        </p:spPr>
        <p:txBody>
          <a:bodyPr/>
          <a:lstStyle/>
          <a:p>
            <a:pPr algn="l"/>
            <a:r>
              <a:rPr lang="fr-FR" sz="1400" b="1" dirty="0"/>
              <a:t>Activités possibles </a:t>
            </a:r>
            <a:r>
              <a:rPr lang="fr-FR" sz="1400" dirty="0"/>
              <a:t>:</a:t>
            </a:r>
            <a:br>
              <a:rPr lang="fr-FR" sz="1400" dirty="0"/>
            </a:br>
            <a:r>
              <a:rPr lang="fr-FR" sz="1400" dirty="0"/>
              <a:t>-un projet d’écriture ;</a:t>
            </a:r>
            <a:br>
              <a:rPr lang="fr-FR" sz="1400" dirty="0"/>
            </a:br>
            <a:br>
              <a:rPr lang="fr-FR" sz="1400" dirty="0"/>
            </a:br>
            <a:r>
              <a:rPr lang="fr-FR" sz="1400" dirty="0"/>
              <a:t>-activité de repérage dans un écrit ;</a:t>
            </a:r>
            <a:br>
              <a:rPr lang="fr-FR" sz="1400" dirty="0"/>
            </a:br>
            <a:br>
              <a:rPr lang="fr-FR" sz="1400" dirty="0"/>
            </a:br>
            <a:r>
              <a:rPr lang="fr-FR" sz="1400" dirty="0"/>
              <a:t>-des jeux :</a:t>
            </a:r>
            <a:br>
              <a:rPr lang="fr-FR" sz="1400" dirty="0"/>
            </a:br>
            <a:r>
              <a:rPr lang="fr-FR" sz="1400" b="1" i="1" dirty="0"/>
              <a:t>Kim visuels</a:t>
            </a:r>
            <a:br>
              <a:rPr lang="fr-FR" sz="1400" dirty="0"/>
            </a:br>
            <a:r>
              <a:rPr lang="fr-FR" sz="1400" dirty="0"/>
              <a:t>Kim visuels des lettres</a:t>
            </a:r>
            <a:br>
              <a:rPr lang="fr-FR" sz="1400" dirty="0"/>
            </a:br>
            <a:r>
              <a:rPr lang="fr-FR" sz="1400" dirty="0"/>
              <a:t>Loto des lettres</a:t>
            </a:r>
            <a:br>
              <a:rPr lang="fr-FR" sz="1400" dirty="0"/>
            </a:br>
            <a:r>
              <a:rPr lang="fr-FR" sz="1400" dirty="0"/>
              <a:t>Memory des lettres</a:t>
            </a:r>
            <a:br>
              <a:rPr lang="fr-FR" sz="1400" dirty="0"/>
            </a:br>
            <a:r>
              <a:rPr lang="fr-FR" sz="1400" dirty="0"/>
              <a:t>Mistigri des lettres</a:t>
            </a:r>
            <a:br>
              <a:rPr lang="fr-FR" sz="1400" dirty="0"/>
            </a:br>
            <a:r>
              <a:rPr lang="fr-FR" sz="1400" dirty="0"/>
              <a:t>Découverte du prénom caché</a:t>
            </a:r>
            <a:br>
              <a:rPr lang="fr-FR" sz="1400" dirty="0"/>
            </a:br>
            <a:r>
              <a:rPr lang="fr-FR" sz="1400" dirty="0"/>
              <a:t>Jeu de l’oie des lettres</a:t>
            </a:r>
            <a:br>
              <a:rPr lang="fr-FR" sz="1400" dirty="0"/>
            </a:br>
            <a:r>
              <a:rPr lang="fr-FR" sz="1400" dirty="0"/>
              <a:t>Lecture et production d’abécédaires.</a:t>
            </a:r>
            <a:br>
              <a:rPr lang="fr-FR" sz="1400" dirty="0"/>
            </a:br>
            <a:br>
              <a:rPr lang="fr-FR" sz="1400" dirty="0"/>
            </a:br>
            <a:r>
              <a:rPr lang="fr-FR" sz="1400" dirty="0"/>
              <a:t>C’est dans les activités d’écriture que les enfants sont obligés de s’interroger sur les composantes de l’écrit et sur ce qui distingue les mots entre eux.</a:t>
            </a:r>
            <a:br>
              <a:rPr lang="fr-FR" sz="1400" dirty="0"/>
            </a:br>
            <a:endParaRPr lang="fr-FR" sz="1400" dirty="0"/>
          </a:p>
        </p:txBody>
      </p:sp>
      <p:sp>
        <p:nvSpPr>
          <p:cNvPr id="3" name="Sous-titre 2">
            <a:extLst>
              <a:ext uri="{FF2B5EF4-FFF2-40B4-BE49-F238E27FC236}">
                <a16:creationId xmlns:a16="http://schemas.microsoft.com/office/drawing/2014/main" id="{91BFAF0D-0234-4013-BE9D-E24738C4D389}"/>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0313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9DA025-01EB-4BB0-8550-0CB080195BD3}"/>
              </a:ext>
            </a:extLst>
          </p:cNvPr>
          <p:cNvSpPr>
            <a:spLocks noGrp="1"/>
          </p:cNvSpPr>
          <p:nvPr>
            <p:ph type="ctrTitle"/>
          </p:nvPr>
        </p:nvSpPr>
        <p:spPr/>
        <p:txBody>
          <a:bodyPr/>
          <a:lstStyle/>
          <a:p>
            <a:pPr algn="l"/>
            <a:r>
              <a:rPr lang="fr-FR" sz="1400" dirty="0"/>
              <a:t>Les 4 piliers de l’apprentissage apportent ou réactivent un éclairage sur ce que signifie « apprendre » et surtout, donne au statut de l’erreur une place toute particulière dans le sens où elle ne doit plus être n’est plus stigmatisée mais devenir un véritable support pour la construction du savoir.</a:t>
            </a:r>
            <a:br>
              <a:rPr lang="fr-FR" sz="1400" dirty="0"/>
            </a:br>
            <a:br>
              <a:rPr lang="fr-FR" sz="1400" dirty="0"/>
            </a:br>
            <a:r>
              <a:rPr lang="fr-FR" sz="1400" dirty="0"/>
              <a:t>1) l’attention  </a:t>
            </a:r>
            <a:br>
              <a:rPr lang="fr-FR" sz="1400" dirty="0"/>
            </a:br>
            <a:br>
              <a:rPr lang="fr-FR" sz="1400" dirty="0"/>
            </a:br>
            <a:r>
              <a:rPr lang="fr-FR" sz="1400" dirty="0"/>
              <a:t>2) l’engagement actif</a:t>
            </a:r>
            <a:br>
              <a:rPr lang="fr-FR" sz="1400" dirty="0"/>
            </a:br>
            <a:br>
              <a:rPr lang="fr-FR" sz="1400" dirty="0"/>
            </a:br>
            <a:r>
              <a:rPr lang="fr-FR" sz="1400" dirty="0"/>
              <a:t>3) le retour  d’information  ou </a:t>
            </a:r>
            <a:r>
              <a:rPr lang="fr-FR" sz="1400" dirty="0" err="1"/>
              <a:t>feed</a:t>
            </a:r>
            <a:r>
              <a:rPr lang="fr-FR" sz="1400" dirty="0"/>
              <a:t> back qui permet le traitement de l’erreur.</a:t>
            </a:r>
            <a:br>
              <a:rPr lang="fr-FR" sz="1400" dirty="0"/>
            </a:br>
            <a:br>
              <a:rPr lang="fr-FR" sz="1400" dirty="0"/>
            </a:br>
            <a:r>
              <a:rPr lang="fr-FR" sz="1400" dirty="0"/>
              <a:t>4) La consolidation</a:t>
            </a:r>
          </a:p>
        </p:txBody>
      </p:sp>
      <p:sp>
        <p:nvSpPr>
          <p:cNvPr id="3" name="Sous-titre 2">
            <a:extLst>
              <a:ext uri="{FF2B5EF4-FFF2-40B4-BE49-F238E27FC236}">
                <a16:creationId xmlns:a16="http://schemas.microsoft.com/office/drawing/2014/main" id="{C799AAA0-72AF-42E2-AF6B-247B590F9EF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97464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0324FD-511E-44E0-BA4B-BF88C763FFC8}"/>
              </a:ext>
            </a:extLst>
          </p:cNvPr>
          <p:cNvSpPr>
            <a:spLocks noGrp="1"/>
          </p:cNvSpPr>
          <p:nvPr>
            <p:ph type="ctrTitle"/>
          </p:nvPr>
        </p:nvSpPr>
        <p:spPr/>
        <p:txBody>
          <a:bodyPr/>
          <a:lstStyle/>
          <a:p>
            <a:pPr algn="l"/>
            <a:r>
              <a:rPr lang="fr-FR" sz="1400" b="1" dirty="0"/>
              <a:t>Les stratégies de mémorisation  </a:t>
            </a:r>
            <a:r>
              <a:rPr lang="fr-FR" sz="1400" dirty="0"/>
              <a:t>:</a:t>
            </a:r>
            <a:br>
              <a:rPr lang="fr-FR" sz="1400" dirty="0"/>
            </a:br>
            <a:br>
              <a:rPr lang="fr-FR" sz="1400" dirty="0"/>
            </a:br>
            <a:r>
              <a:rPr lang="fr-FR" sz="1400" dirty="0"/>
              <a:t>*Encodage</a:t>
            </a:r>
            <a:br>
              <a:rPr lang="fr-FR" sz="1400" dirty="0"/>
            </a:br>
            <a:r>
              <a:rPr lang="fr-FR" sz="1400" dirty="0"/>
              <a:t>C’est l’acquisition de nouvelles informations via les 5 sens.</a:t>
            </a:r>
            <a:br>
              <a:rPr lang="fr-FR" sz="1400" dirty="0"/>
            </a:br>
            <a:br>
              <a:rPr lang="fr-FR" sz="1400" dirty="0"/>
            </a:br>
            <a:r>
              <a:rPr lang="fr-FR" sz="1400" dirty="0"/>
              <a:t>*Stockage</a:t>
            </a:r>
            <a:br>
              <a:rPr lang="fr-FR" sz="1400" dirty="0"/>
            </a:br>
            <a:r>
              <a:rPr lang="fr-FR" sz="1400" dirty="0"/>
              <a:t>Maintient dans le temps les informations apprises.</a:t>
            </a:r>
            <a:br>
              <a:rPr lang="fr-FR" sz="1400" dirty="0"/>
            </a:br>
            <a:br>
              <a:rPr lang="fr-FR" sz="1400" dirty="0"/>
            </a:br>
            <a:r>
              <a:rPr lang="fr-FR" sz="1400" dirty="0"/>
              <a:t>*Récupération</a:t>
            </a:r>
            <a:br>
              <a:rPr lang="fr-FR" sz="1400" dirty="0"/>
            </a:br>
            <a:r>
              <a:rPr lang="fr-FR" sz="1400" dirty="0"/>
              <a:t>Processus qui permet à une information d’être restituée.</a:t>
            </a:r>
          </a:p>
        </p:txBody>
      </p:sp>
      <p:sp>
        <p:nvSpPr>
          <p:cNvPr id="3" name="Sous-titre 2">
            <a:extLst>
              <a:ext uri="{FF2B5EF4-FFF2-40B4-BE49-F238E27FC236}">
                <a16:creationId xmlns:a16="http://schemas.microsoft.com/office/drawing/2014/main" id="{DE0AB492-1D27-4295-9BEB-1B996B0EED7A}"/>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28057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EFA39-C0F9-481B-B820-BC5985C6B124}"/>
              </a:ext>
            </a:extLst>
          </p:cNvPr>
          <p:cNvSpPr>
            <a:spLocks noGrp="1"/>
          </p:cNvSpPr>
          <p:nvPr>
            <p:ph type="ctrTitle"/>
          </p:nvPr>
        </p:nvSpPr>
        <p:spPr/>
        <p:txBody>
          <a:bodyPr/>
          <a:lstStyle/>
          <a:p>
            <a:pPr algn="l"/>
            <a:r>
              <a:rPr lang="fr-FR" sz="1400" dirty="0"/>
              <a:t>Enrichir l’encodage (C’est l’acquisition de nouvelles informations via les 5 sens) </a:t>
            </a:r>
            <a:br>
              <a:rPr lang="fr-FR" sz="1400" dirty="0"/>
            </a:br>
            <a:r>
              <a:rPr lang="fr-FR" sz="1400" dirty="0"/>
              <a:t>par une réalisation sensori-motrice : mémoriser des lettres par le toucher;</a:t>
            </a:r>
            <a:br>
              <a:rPr lang="fr-FR" sz="1400" dirty="0"/>
            </a:br>
            <a:r>
              <a:rPr lang="fr-FR" sz="1400" dirty="0"/>
              <a:t>Multiplier les modalités de présentation (supports visuels, manipulation d’objets,</a:t>
            </a:r>
          </a:p>
        </p:txBody>
      </p:sp>
      <p:sp>
        <p:nvSpPr>
          <p:cNvPr id="3" name="Sous-titre 2">
            <a:extLst>
              <a:ext uri="{FF2B5EF4-FFF2-40B4-BE49-F238E27FC236}">
                <a16:creationId xmlns:a16="http://schemas.microsoft.com/office/drawing/2014/main" id="{C96B2A09-19E3-4E9F-9271-99B1734DA4E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589350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727945-BD09-45E2-A0B3-66A98788ECA5}"/>
              </a:ext>
            </a:extLst>
          </p:cNvPr>
          <p:cNvSpPr>
            <a:spLocks noGrp="1"/>
          </p:cNvSpPr>
          <p:nvPr>
            <p:ph type="ctrTitle"/>
          </p:nvPr>
        </p:nvSpPr>
        <p:spPr>
          <a:xfrm>
            <a:off x="1561708" y="1603513"/>
            <a:ext cx="9068586" cy="3535750"/>
          </a:xfrm>
        </p:spPr>
        <p:txBody>
          <a:bodyPr/>
          <a:lstStyle/>
          <a:p>
            <a:pPr algn="l"/>
            <a:br>
              <a:rPr lang="fr-FR" sz="1400" b="1" dirty="0"/>
            </a:br>
            <a:r>
              <a:rPr lang="fr-FR" sz="1400" b="1" dirty="0"/>
              <a:t>Découvrir des fonctions exécutives à l’école et apprendre à les maîtriser (dès le cycle 1).</a:t>
            </a:r>
            <a:br>
              <a:rPr lang="fr-FR" sz="1400" dirty="0"/>
            </a:br>
            <a:br>
              <a:rPr lang="fr-FR" sz="1400" dirty="0"/>
            </a:br>
            <a:r>
              <a:rPr lang="fr-FR" sz="1400" dirty="0"/>
              <a:t>1) Mon cerveau, ma boîte à trésors : former l’élève au fonctionnement cérébral. Les élèves apprennent ce qu’est un cerveau et à quoi il sert dans la vie quotidienne.</a:t>
            </a:r>
            <a:br>
              <a:rPr lang="fr-FR" sz="1400" dirty="0"/>
            </a:br>
            <a:br>
              <a:rPr lang="fr-FR" sz="1400" dirty="0"/>
            </a:br>
            <a:r>
              <a:rPr lang="fr-FR" sz="1400" dirty="0"/>
              <a:t>2) Se concentrer, c’est réussir : vivre l’expérience de l’attention et de ses différentes formes : attention visuelle, auditive, tactile.</a:t>
            </a:r>
            <a:br>
              <a:rPr lang="fr-FR" sz="1400" dirty="0"/>
            </a:br>
            <a:br>
              <a:rPr lang="fr-FR" sz="1400" dirty="0"/>
            </a:br>
            <a:r>
              <a:rPr lang="fr-FR" sz="1400" dirty="0"/>
              <a:t>3) Stop ! réfléchis avant d’agir : faire prendre conscience aux enfants qu’ils mettent en </a:t>
            </a:r>
            <a:r>
              <a:rPr lang="fr-FR" sz="1400" dirty="0" err="1"/>
              <a:t>oeuvre</a:t>
            </a:r>
            <a:r>
              <a:rPr lang="fr-FR" sz="1400" dirty="0"/>
              <a:t> des capacités d’inhibition dans les situations courantes de la vie quotidienne, comme dans les apprentissages scolaires.</a:t>
            </a:r>
            <a:br>
              <a:rPr lang="fr-FR" sz="1400" dirty="0"/>
            </a:br>
            <a:br>
              <a:rPr lang="fr-FR" sz="1400" dirty="0"/>
            </a:br>
            <a:r>
              <a:rPr lang="fr-FR" sz="1400" dirty="0"/>
              <a:t>4) Change de chemin : faire prendre conscience aux élèves de leur capacité de flexibilité dans les activités de vie quotidiennes et les tâches scolaires.</a:t>
            </a:r>
            <a:br>
              <a:rPr lang="fr-FR" sz="1400" dirty="0"/>
            </a:br>
            <a:br>
              <a:rPr lang="fr-FR" sz="1400" dirty="0"/>
            </a:br>
            <a:r>
              <a:rPr lang="fr-FR" sz="1400" dirty="0"/>
              <a:t>5) L’attrape-piège : utiliser cet outil pour développer leur capacité à inhiber les pièges et éviter ainsi les réponses immédiates sans prise de recul</a:t>
            </a:r>
          </a:p>
        </p:txBody>
      </p:sp>
    </p:spTree>
    <p:extLst>
      <p:ext uri="{BB962C8B-B14F-4D97-AF65-F5344CB8AC3E}">
        <p14:creationId xmlns:p14="http://schemas.microsoft.com/office/powerpoint/2010/main" val="913318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483AEBC5-2A7E-45C3-BCE4-B58172F64B4E}"/>
              </a:ext>
            </a:extLst>
          </p:cNvPr>
          <p:cNvPicPr>
            <a:picLocks noChangeAspect="1"/>
          </p:cNvPicPr>
          <p:nvPr/>
        </p:nvPicPr>
        <p:blipFill>
          <a:blip r:embed="rId2"/>
          <a:stretch>
            <a:fillRect/>
          </a:stretch>
        </p:blipFill>
        <p:spPr>
          <a:xfrm>
            <a:off x="4132088" y="2091262"/>
            <a:ext cx="3803512" cy="2590799"/>
          </a:xfrm>
          <a:prstGeom prst="rect">
            <a:avLst/>
          </a:prstGeom>
        </p:spPr>
      </p:pic>
      <p:sp>
        <p:nvSpPr>
          <p:cNvPr id="2" name="Titre 1">
            <a:extLst>
              <a:ext uri="{FF2B5EF4-FFF2-40B4-BE49-F238E27FC236}">
                <a16:creationId xmlns:a16="http://schemas.microsoft.com/office/drawing/2014/main" id="{EAF9B759-14AA-4B68-BCAD-366EC068FAC1}"/>
              </a:ext>
            </a:extLst>
          </p:cNvPr>
          <p:cNvSpPr>
            <a:spLocks noGrp="1"/>
          </p:cNvSpPr>
          <p:nvPr>
            <p:ph type="ctrTitle"/>
          </p:nvPr>
        </p:nvSpPr>
        <p:spPr>
          <a:xfrm>
            <a:off x="1561707" y="1653941"/>
            <a:ext cx="9068586" cy="2590800"/>
          </a:xfrm>
        </p:spPr>
        <p:txBody>
          <a:bodyPr/>
          <a:lstStyle/>
          <a:p>
            <a:endParaRPr lang="fr-FR" dirty="0"/>
          </a:p>
        </p:txBody>
      </p:sp>
      <p:sp>
        <p:nvSpPr>
          <p:cNvPr id="3" name="Sous-titre 2">
            <a:extLst>
              <a:ext uri="{FF2B5EF4-FFF2-40B4-BE49-F238E27FC236}">
                <a16:creationId xmlns:a16="http://schemas.microsoft.com/office/drawing/2014/main" id="{AFCAE943-BB14-49E5-AC29-61466BB6F024}"/>
              </a:ext>
            </a:extLst>
          </p:cNvPr>
          <p:cNvSpPr>
            <a:spLocks noGrp="1"/>
          </p:cNvSpPr>
          <p:nvPr>
            <p:ph type="subTitle" idx="1"/>
          </p:nvPr>
        </p:nvSpPr>
        <p:spPr>
          <a:xfrm>
            <a:off x="1562100" y="4532244"/>
            <a:ext cx="9070848" cy="901148"/>
          </a:xfrm>
        </p:spPr>
        <p:txBody>
          <a:bodyPr>
            <a:normAutofit/>
          </a:bodyPr>
          <a:lstStyle/>
          <a:p>
            <a:pPr algn="l"/>
            <a:r>
              <a:rPr lang="fr-FR" sz="1200" dirty="0"/>
              <a:t>Avec son équipe, S. Dehaene a mis en évidence l’idée que l’apprentissage de la lecture spécialise certaines aires du cortex visuel pour la reconnaissance des chaînes de lettres, et les relie aux codes des sons du langage. C’est ainsi qu’a été identifiée une région du cerveau appelée « région de la forme visuelle des mots » ou « boîte à lettres du cerveau »</a:t>
            </a:r>
          </a:p>
        </p:txBody>
      </p:sp>
    </p:spTree>
    <p:extLst>
      <p:ext uri="{BB962C8B-B14F-4D97-AF65-F5344CB8AC3E}">
        <p14:creationId xmlns:p14="http://schemas.microsoft.com/office/powerpoint/2010/main" val="229065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3138C4C-7786-4A90-8905-3DF6A953E20E}"/>
              </a:ext>
            </a:extLst>
          </p:cNvPr>
          <p:cNvPicPr>
            <a:picLocks noChangeAspect="1"/>
          </p:cNvPicPr>
          <p:nvPr/>
        </p:nvPicPr>
        <p:blipFill>
          <a:blip r:embed="rId2"/>
          <a:stretch>
            <a:fillRect/>
          </a:stretch>
        </p:blipFill>
        <p:spPr>
          <a:xfrm>
            <a:off x="1607537" y="2372139"/>
            <a:ext cx="9070848" cy="1961322"/>
          </a:xfrm>
          <a:prstGeom prst="rect">
            <a:avLst/>
          </a:prstGeom>
        </p:spPr>
      </p:pic>
      <p:sp>
        <p:nvSpPr>
          <p:cNvPr id="2" name="Titre 1">
            <a:extLst>
              <a:ext uri="{FF2B5EF4-FFF2-40B4-BE49-F238E27FC236}">
                <a16:creationId xmlns:a16="http://schemas.microsoft.com/office/drawing/2014/main" id="{104F6387-34A0-42CC-9717-49DD24AD4B3C}"/>
              </a:ext>
            </a:extLst>
          </p:cNvPr>
          <p:cNvSpPr>
            <a:spLocks noGrp="1"/>
          </p:cNvSpPr>
          <p:nvPr>
            <p:ph type="ctrTitle"/>
          </p:nvPr>
        </p:nvSpPr>
        <p:spPr/>
        <p:txBody>
          <a:bodyPr/>
          <a:lstStyle/>
          <a:p>
            <a:endParaRPr lang="fr-FR" dirty="0"/>
          </a:p>
        </p:txBody>
      </p:sp>
      <p:sp>
        <p:nvSpPr>
          <p:cNvPr id="3" name="Sous-titre 2">
            <a:extLst>
              <a:ext uri="{FF2B5EF4-FFF2-40B4-BE49-F238E27FC236}">
                <a16:creationId xmlns:a16="http://schemas.microsoft.com/office/drawing/2014/main" id="{C5B75296-58C6-4CBE-BFCF-B6053C1E5EEE}"/>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32953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56038-20CD-40A1-8028-8DD844C07A25}"/>
              </a:ext>
            </a:extLst>
          </p:cNvPr>
          <p:cNvSpPr>
            <a:spLocks noGrp="1"/>
          </p:cNvSpPr>
          <p:nvPr>
            <p:ph type="ctrTitle"/>
          </p:nvPr>
        </p:nvSpPr>
        <p:spPr/>
        <p:txBody>
          <a:bodyPr/>
          <a:lstStyle/>
          <a:p>
            <a:pPr algn="l"/>
            <a:r>
              <a:rPr lang="fr-FR" sz="1400" dirty="0"/>
              <a:t>Avant d’apprendre à lire, cette aire n’est pas inactive mais elle sert à reconnaître les visages, les objets et les formes géométriques. </a:t>
            </a:r>
            <a:br>
              <a:rPr lang="fr-FR" sz="1400" dirty="0"/>
            </a:br>
            <a:r>
              <a:rPr lang="fr-FR" sz="1400" dirty="0"/>
              <a:t>Apprendre à lire consiste finalement à recycler un morceau de ce cortex afin qu’une partie des neurones qui s’y trouvent réorientent leurs préférences vers la reconnaissance des lettres – c’est ce qu’on appelle : la théorie du recyclage neuronal.</a:t>
            </a:r>
            <a:br>
              <a:rPr lang="fr-FR" sz="1400" dirty="0"/>
            </a:br>
            <a:br>
              <a:rPr lang="fr-FR" sz="1400" dirty="0"/>
            </a:br>
            <a:r>
              <a:rPr lang="fr-FR" sz="1400" dirty="0"/>
              <a:t>Ce recyclage neuronal explique beaucoup de choses, notamment les erreurs en miroir que font les enfants et les personnes illettrées (confusions entre les lettres b, d, p, q et écriture du prénom de droite à gauche</a:t>
            </a:r>
            <a:r>
              <a:rPr lang="fr-FR" sz="1400"/>
              <a:t>). </a:t>
            </a:r>
            <a:br>
              <a:rPr lang="fr-FR" sz="1400"/>
            </a:br>
            <a:br>
              <a:rPr lang="fr-FR" sz="1400"/>
            </a:br>
            <a:r>
              <a:rPr lang="fr-FR" sz="1400"/>
              <a:t>Pourquoi </a:t>
            </a:r>
            <a:r>
              <a:rPr lang="fr-FR" sz="1400" dirty="0"/>
              <a:t>? Parce que cette partie du cerveau qui sert à reconnaître les objets et les visages ne peut pas s’empêcher de juger que des images symétriques en miroir correspondent à un seul et même objet</a:t>
            </a:r>
          </a:p>
        </p:txBody>
      </p:sp>
      <p:sp>
        <p:nvSpPr>
          <p:cNvPr id="3" name="Sous-titre 2">
            <a:extLst>
              <a:ext uri="{FF2B5EF4-FFF2-40B4-BE49-F238E27FC236}">
                <a16:creationId xmlns:a16="http://schemas.microsoft.com/office/drawing/2014/main" id="{E9A39538-517C-4148-A431-3D7644F4505F}"/>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2631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34A9E0-CD86-4171-B6E6-999B7A7043DF}"/>
              </a:ext>
            </a:extLst>
          </p:cNvPr>
          <p:cNvSpPr>
            <a:spLocks noGrp="1"/>
          </p:cNvSpPr>
          <p:nvPr>
            <p:ph type="ctrTitle"/>
          </p:nvPr>
        </p:nvSpPr>
        <p:spPr/>
        <p:txBody>
          <a:bodyPr/>
          <a:lstStyle/>
          <a:p>
            <a:pPr algn="l"/>
            <a:r>
              <a:rPr lang="fr-FR" sz="1200" dirty="0"/>
              <a:t>Les erreurs les plus fréquentes en GS:</a:t>
            </a:r>
            <a:br>
              <a:rPr lang="fr-FR" sz="1200" dirty="0"/>
            </a:br>
            <a:r>
              <a:rPr lang="fr-FR" sz="1200" dirty="0"/>
              <a:t>-</a:t>
            </a:r>
            <a:r>
              <a:rPr lang="fr-FR" sz="1200" dirty="0">
                <a:latin typeface="Comic Sans MS" panose="030F0702030302020204" pitchFamily="66" charset="0"/>
                <a:ea typeface="Calibri" panose="020F0502020204030204" pitchFamily="34" charset="0"/>
                <a:cs typeface="Times New Roman" panose="02020603050405020304" pitchFamily="18" charset="0"/>
              </a:rPr>
              <a:t>confusion de lettres symétriques (p, b, d, q) </a:t>
            </a:r>
            <a:br>
              <a:rPr lang="fr-FR" sz="1200" dirty="0">
                <a:latin typeface="Comic Sans MS" panose="030F0702030302020204" pitchFamily="66" charset="0"/>
                <a:ea typeface="Calibri" panose="020F0502020204030204" pitchFamily="34" charset="0"/>
                <a:cs typeface="Times New Roman" panose="02020603050405020304" pitchFamily="18" charset="0"/>
              </a:rPr>
            </a:br>
            <a:r>
              <a:rPr lang="fr-FR" sz="1200" dirty="0">
                <a:latin typeface="Comic Sans MS" panose="030F0702030302020204" pitchFamily="66" charset="0"/>
                <a:ea typeface="Calibri" panose="020F0502020204030204" pitchFamily="34" charset="0"/>
                <a:cs typeface="Times New Roman" panose="02020603050405020304" pitchFamily="18" charset="0"/>
              </a:rPr>
              <a:t>Comment expliquer ces erreurs?</a:t>
            </a:r>
            <a:br>
              <a:rPr lang="fr-FR" sz="1200" dirty="0">
                <a:latin typeface="Comic Sans MS" panose="030F0702030302020204" pitchFamily="66" charset="0"/>
                <a:ea typeface="Calibri" panose="020F0502020204030204" pitchFamily="34" charset="0"/>
                <a:cs typeface="Times New Roman" panose="02020603050405020304" pitchFamily="18" charset="0"/>
              </a:rPr>
            </a:br>
            <a:br>
              <a:rPr lang="fr-FR" sz="1200" dirty="0">
                <a:latin typeface="Comic Sans MS" panose="030F0702030302020204" pitchFamily="66" charset="0"/>
                <a:ea typeface="Calibri" panose="020F0502020204030204" pitchFamily="34" charset="0"/>
                <a:cs typeface="Times New Roman" panose="02020603050405020304" pitchFamily="18" charset="0"/>
              </a:rPr>
            </a:br>
            <a:r>
              <a:rPr lang="fr-FR" sz="1200" dirty="0">
                <a:latin typeface="Comic Sans MS" panose="030F0702030302020204" pitchFamily="66" charset="0"/>
                <a:ea typeface="Calibri" panose="020F0502020204030204" pitchFamily="34" charset="0"/>
                <a:cs typeface="Times New Roman" panose="02020603050405020304" pitchFamily="18" charset="0"/>
              </a:rPr>
              <a:t>Les connaissances </a:t>
            </a:r>
            <a:r>
              <a:rPr lang="fr-FR" sz="1200" dirty="0" err="1">
                <a:latin typeface="Comic Sans MS" panose="030F0702030302020204" pitchFamily="66" charset="0"/>
                <a:ea typeface="Calibri" panose="020F0502020204030204" pitchFamily="34" charset="0"/>
                <a:cs typeface="Times New Roman" panose="02020603050405020304" pitchFamily="18" charset="0"/>
              </a:rPr>
              <a:t>liees</a:t>
            </a:r>
            <a:r>
              <a:rPr lang="fr-FR" sz="1200" dirty="0">
                <a:latin typeface="Comic Sans MS" panose="030F0702030302020204" pitchFamily="66" charset="0"/>
                <a:ea typeface="Calibri" panose="020F0502020204030204" pitchFamily="34" charset="0"/>
                <a:cs typeface="Times New Roman" panose="02020603050405020304" pitchFamily="18" charset="0"/>
              </a:rPr>
              <a:t> au traitement d’un dessin seraient </a:t>
            </a:r>
            <a:r>
              <a:rPr lang="fr-FR" sz="1200" dirty="0" err="1">
                <a:latin typeface="Comic Sans MS" panose="030F0702030302020204" pitchFamily="66" charset="0"/>
                <a:ea typeface="Calibri" panose="020F0502020204030204" pitchFamily="34" charset="0"/>
                <a:cs typeface="Times New Roman" panose="02020603050405020304" pitchFamily="18" charset="0"/>
              </a:rPr>
              <a:t>transferees</a:t>
            </a:r>
            <a:r>
              <a:rPr lang="fr-FR" sz="1200" dirty="0">
                <a:latin typeface="Comic Sans MS" panose="030F0702030302020204" pitchFamily="66" charset="0"/>
                <a:ea typeface="Calibri" panose="020F0502020204030204" pitchFamily="34" charset="0"/>
                <a:cs typeface="Times New Roman" panose="02020603050405020304" pitchFamily="18" charset="0"/>
              </a:rPr>
              <a:t> sans distinction aux lettres.</a:t>
            </a:r>
            <a:br>
              <a:rPr lang="fr-FR" sz="1200" dirty="0">
                <a:latin typeface="Comic Sans MS" panose="030F0702030302020204" pitchFamily="66" charset="0"/>
                <a:ea typeface="Calibri" panose="020F0502020204030204" pitchFamily="34" charset="0"/>
                <a:cs typeface="Times New Roman" panose="02020603050405020304" pitchFamily="18" charset="0"/>
              </a:rPr>
            </a:br>
            <a:endParaRPr lang="fr-FR" sz="1200" dirty="0">
              <a:latin typeface="Comic Sans MS" panose="030F0702030302020204" pitchFamily="66" charset="0"/>
            </a:endParaRPr>
          </a:p>
        </p:txBody>
      </p:sp>
      <p:sp>
        <p:nvSpPr>
          <p:cNvPr id="3" name="Sous-titre 2">
            <a:extLst>
              <a:ext uri="{FF2B5EF4-FFF2-40B4-BE49-F238E27FC236}">
                <a16:creationId xmlns:a16="http://schemas.microsoft.com/office/drawing/2014/main" id="{0442546C-3674-439E-B8EF-AC052554D629}"/>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4338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ED2B4-E3C9-4233-8D98-9C0CD46575E8}"/>
              </a:ext>
            </a:extLst>
          </p:cNvPr>
          <p:cNvSpPr>
            <a:spLocks noGrp="1"/>
          </p:cNvSpPr>
          <p:nvPr>
            <p:ph type="ctrTitle"/>
          </p:nvPr>
        </p:nvSpPr>
        <p:spPr/>
        <p:txBody>
          <a:bodyPr/>
          <a:lstStyle/>
          <a:p>
            <a:pPr algn="l"/>
            <a:r>
              <a:rPr lang="fr-FR" sz="1400" dirty="0"/>
              <a:t>La  connaissance du nom des lettres participerait au traitement phonologique des signes graphiques et </a:t>
            </a:r>
            <a:br>
              <a:rPr lang="fr-FR" sz="1400" dirty="0"/>
            </a:br>
            <a:br>
              <a:rPr lang="fr-FR" sz="1400" dirty="0"/>
            </a:br>
            <a:r>
              <a:rPr lang="fr-FR" sz="1400" dirty="0"/>
              <a:t>au </a:t>
            </a:r>
            <a:r>
              <a:rPr lang="fr-FR" sz="1400" dirty="0" err="1"/>
              <a:t>developpement</a:t>
            </a:r>
            <a:r>
              <a:rPr lang="fr-FR" sz="1400" dirty="0"/>
              <a:t> de la conscience </a:t>
            </a:r>
            <a:r>
              <a:rPr lang="fr-FR" sz="1400" dirty="0" err="1"/>
              <a:t>phonemique</a:t>
            </a:r>
            <a:r>
              <a:rPr lang="fr-FR" sz="1400" dirty="0"/>
              <a:t>.</a:t>
            </a:r>
          </a:p>
        </p:txBody>
      </p:sp>
      <p:sp>
        <p:nvSpPr>
          <p:cNvPr id="3" name="Sous-titre 2">
            <a:extLst>
              <a:ext uri="{FF2B5EF4-FFF2-40B4-BE49-F238E27FC236}">
                <a16:creationId xmlns:a16="http://schemas.microsoft.com/office/drawing/2014/main" id="{DD6744CC-FF7E-463D-9F11-3B8AFD075015}"/>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04032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F9679-7686-453C-ACF1-69E01A660CC7}"/>
              </a:ext>
            </a:extLst>
          </p:cNvPr>
          <p:cNvSpPr>
            <a:spLocks noGrp="1"/>
          </p:cNvSpPr>
          <p:nvPr>
            <p:ph type="ctrTitle"/>
          </p:nvPr>
        </p:nvSpPr>
        <p:spPr/>
        <p:txBody>
          <a:bodyPr/>
          <a:lstStyle/>
          <a:p>
            <a:pPr algn="l"/>
            <a:r>
              <a:rPr lang="fr-FR" sz="1400" dirty="0"/>
              <a:t>La connaissance des lettres de l’alphabet suppose que l’élève distingue : </a:t>
            </a:r>
            <a:br>
              <a:rPr lang="fr-FR" sz="1400" dirty="0"/>
            </a:br>
            <a:r>
              <a:rPr lang="fr-FR" sz="1400" dirty="0"/>
              <a:t>	-les lettres des signes visuels conventionnels, utilisés dans son environnement écrit proche ; </a:t>
            </a:r>
            <a:br>
              <a:rPr lang="fr-FR" sz="1400" dirty="0"/>
            </a:br>
            <a:r>
              <a:rPr lang="fr-FR" sz="1400" dirty="0"/>
              <a:t>	-les lettres des chiffres ; </a:t>
            </a:r>
            <a:br>
              <a:rPr lang="fr-FR" sz="1400" dirty="0"/>
            </a:br>
            <a:r>
              <a:rPr lang="fr-FR" sz="1400" dirty="0"/>
              <a:t>	-les lettres utilisées en français de celles utilisées dans une autre langue selon un alphabet différent (par exemple : arabe, cyrillique), pour les élèves d’un milieu biculturel.</a:t>
            </a:r>
            <a:br>
              <a:rPr lang="fr-FR" sz="1400" dirty="0"/>
            </a:br>
            <a:br>
              <a:rPr lang="fr-FR" sz="1400" dirty="0"/>
            </a:br>
            <a:br>
              <a:rPr lang="fr-FR" sz="1400" dirty="0"/>
            </a:br>
            <a:r>
              <a:rPr lang="fr-FR" sz="1400" dirty="0"/>
              <a:t>*Connaître une lettre, c’est aussi savoir la tracer. Les recherches montrent qu’une activité de traçage de lettres (surlignage, copie, etc.) permet à l’élève de mieux les mémoriser, contrairement au fait de les taper sur un clavier.</a:t>
            </a:r>
            <a:br>
              <a:rPr lang="fr-FR" sz="1400" dirty="0"/>
            </a:br>
            <a:endParaRPr lang="fr-FR" sz="1400" dirty="0"/>
          </a:p>
        </p:txBody>
      </p:sp>
      <p:sp>
        <p:nvSpPr>
          <p:cNvPr id="3" name="Sous-titre 2">
            <a:extLst>
              <a:ext uri="{FF2B5EF4-FFF2-40B4-BE49-F238E27FC236}">
                <a16:creationId xmlns:a16="http://schemas.microsoft.com/office/drawing/2014/main" id="{5C079C7C-0505-4C10-A109-BFC8ECC06F90}"/>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83291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8DF3F-3C9F-4830-996C-50E2C774A7E9}"/>
              </a:ext>
            </a:extLst>
          </p:cNvPr>
          <p:cNvSpPr>
            <a:spLocks noGrp="1"/>
          </p:cNvSpPr>
          <p:nvPr>
            <p:ph type="ctrTitle"/>
          </p:nvPr>
        </p:nvSpPr>
        <p:spPr/>
        <p:txBody>
          <a:bodyPr/>
          <a:lstStyle/>
          <a:p>
            <a:r>
              <a:rPr lang="fr-FR" sz="1400" dirty="0"/>
              <a:t>Par ailleurs, des études, nombreuses, montrent qu’une exploration haptique des lettres et/ou une exploration motrice accompagnée d’exercices phonologiques contribue à un meilleur apprentissage des lettres et a un effet sur la procédure de décodage (lire ou écrire des syllabes). Par le toucher, l’élève s’exerce à décrire et nommer les lettres en recourant à la mémoire kinesthésique. P38 du guide.</a:t>
            </a:r>
          </a:p>
        </p:txBody>
      </p:sp>
      <p:sp>
        <p:nvSpPr>
          <p:cNvPr id="3" name="Sous-titre 2">
            <a:extLst>
              <a:ext uri="{FF2B5EF4-FFF2-40B4-BE49-F238E27FC236}">
                <a16:creationId xmlns:a16="http://schemas.microsoft.com/office/drawing/2014/main" id="{2346A388-2878-4BC2-84B6-C4136F1DC636}"/>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2092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E1D35A-C156-4F8B-BF1C-F5679CF990B0}"/>
              </a:ext>
            </a:extLst>
          </p:cNvPr>
          <p:cNvSpPr>
            <a:spLocks noGrp="1"/>
          </p:cNvSpPr>
          <p:nvPr>
            <p:ph type="ctrTitle"/>
          </p:nvPr>
        </p:nvSpPr>
        <p:spPr/>
        <p:txBody>
          <a:bodyPr/>
          <a:lstStyle/>
          <a:p>
            <a:pPr algn="l"/>
            <a:r>
              <a:rPr lang="fr-FR" sz="1400" dirty="0"/>
              <a:t>La connaissance des lettres implique que l’élève apprenne le nom, le tracé et le son de la lettre, non pas de manière successive mais dans une modalité d’aller-retour. Reconnaître les caractéristiques de chaque lettre de manière isolée est primordial</a:t>
            </a:r>
          </a:p>
        </p:txBody>
      </p:sp>
      <p:sp>
        <p:nvSpPr>
          <p:cNvPr id="3" name="Sous-titre 2">
            <a:extLst>
              <a:ext uri="{FF2B5EF4-FFF2-40B4-BE49-F238E27FC236}">
                <a16:creationId xmlns:a16="http://schemas.microsoft.com/office/drawing/2014/main" id="{2F295B7A-11BC-42EF-BAA3-04797272492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321981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3D5363-86E6-422B-A05C-0CEE8E7D88ED}"/>
              </a:ext>
            </a:extLst>
          </p:cNvPr>
          <p:cNvSpPr>
            <a:spLocks noGrp="1"/>
          </p:cNvSpPr>
          <p:nvPr>
            <p:ph type="ctrTitle"/>
          </p:nvPr>
        </p:nvSpPr>
        <p:spPr/>
        <p:txBody>
          <a:bodyPr/>
          <a:lstStyle/>
          <a:p>
            <a:pPr algn="l"/>
            <a:r>
              <a:rPr lang="fr-FR" sz="1400" b="1" dirty="0"/>
              <a:t>Des activités de mémorisation</a:t>
            </a:r>
            <a:br>
              <a:rPr lang="fr-FR" sz="1400" b="1" dirty="0"/>
            </a:br>
            <a:br>
              <a:rPr lang="fr-FR" sz="1400" dirty="0"/>
            </a:br>
            <a:r>
              <a:rPr lang="fr-FR" sz="1400" dirty="0"/>
              <a:t>« le jeu de l’ophtalmologiste » : faire jouer le rôle du patient dont l’ophtalmologiste teste la vue en demandant de nommer les lettres et/ou de les bruiter au fur et à mesure que l’ophtalmologiste les pointe sur l’alphabet (lettres de tailles et typographies différentes) ;</a:t>
            </a:r>
            <a:br>
              <a:rPr lang="fr-FR" sz="1400" dirty="0"/>
            </a:br>
            <a:br>
              <a:rPr lang="fr-FR" sz="1400" dirty="0"/>
            </a:br>
            <a:r>
              <a:rPr lang="fr-FR" sz="1400" dirty="0"/>
              <a:t>« le jeu de l’oie des lettres » : se déplacer sur la piste à l’aide d’un dé. Nommer et bruiter la lettre représentée dans la case sur laquelle arrive le pion. Rester dans cette case lorsque la réponse est correcte. Reculer d’une case dans le cas contraire ;</a:t>
            </a:r>
            <a:br>
              <a:rPr lang="fr-FR" sz="1400" dirty="0"/>
            </a:br>
            <a:br>
              <a:rPr lang="fr-FR" sz="1400" dirty="0"/>
            </a:br>
            <a:r>
              <a:rPr lang="fr-FR" sz="1400" dirty="0"/>
              <a:t>« la commande de lettres » : commander des lettres auprès d’un autre élève en indiquant leur nom et en produisant leur son.</a:t>
            </a:r>
            <a:br>
              <a:rPr lang="fr-FR" sz="1400" dirty="0"/>
            </a:br>
            <a:endParaRPr lang="fr-FR" sz="1400" dirty="0"/>
          </a:p>
        </p:txBody>
      </p:sp>
      <p:sp>
        <p:nvSpPr>
          <p:cNvPr id="3" name="Sous-titre 2">
            <a:extLst>
              <a:ext uri="{FF2B5EF4-FFF2-40B4-BE49-F238E27FC236}">
                <a16:creationId xmlns:a16="http://schemas.microsoft.com/office/drawing/2014/main" id="{8E168143-8B99-4ED5-BC10-894D770C9EB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55200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9CBDD-485C-464F-A8B2-AC575CD5318A}"/>
              </a:ext>
            </a:extLst>
          </p:cNvPr>
          <p:cNvSpPr>
            <a:spLocks noGrp="1"/>
          </p:cNvSpPr>
          <p:nvPr>
            <p:ph type="ctrTitle"/>
          </p:nvPr>
        </p:nvSpPr>
        <p:spPr/>
        <p:txBody>
          <a:bodyPr/>
          <a:lstStyle/>
          <a:p>
            <a:pPr algn="l"/>
            <a:r>
              <a:rPr lang="fr-FR" sz="1400" b="1" dirty="0"/>
              <a:t>Des activités de catégorisation</a:t>
            </a:r>
            <a:br>
              <a:rPr lang="fr-FR" sz="1400" b="1" dirty="0"/>
            </a:br>
            <a:br>
              <a:rPr lang="fr-FR" sz="1400" dirty="0"/>
            </a:br>
            <a:r>
              <a:rPr lang="fr-FR" sz="1400" dirty="0"/>
              <a:t>Par exemple, classement des prénoms après le repérage de l’initiale de chacun, ou classement de plusieurs prénoms qui ont une lettre commune, de prénoms qui ont deux lettres identiques, des lettres doubles ou espacées dans le mot. </a:t>
            </a:r>
            <a:br>
              <a:rPr lang="fr-FR" sz="1400" dirty="0"/>
            </a:br>
            <a:br>
              <a:rPr lang="fr-FR" sz="1400" dirty="0"/>
            </a:br>
            <a:r>
              <a:rPr lang="fr-FR" sz="1400" dirty="0"/>
              <a:t>Ces activités contribuent à susciter chez les élèves une attention fine portée aux lettres d’un mot.</a:t>
            </a:r>
            <a:br>
              <a:rPr lang="fr-FR" sz="1400" dirty="0"/>
            </a:br>
            <a:endParaRPr lang="fr-FR" sz="1400" dirty="0"/>
          </a:p>
        </p:txBody>
      </p:sp>
      <p:sp>
        <p:nvSpPr>
          <p:cNvPr id="3" name="Sous-titre 2">
            <a:extLst>
              <a:ext uri="{FF2B5EF4-FFF2-40B4-BE49-F238E27FC236}">
                <a16:creationId xmlns:a16="http://schemas.microsoft.com/office/drawing/2014/main" id="{5D4BE765-B788-4A65-A1F7-E2BEBD26F41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085931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107</TotalTime>
  <Words>1438</Words>
  <Application>Microsoft Office PowerPoint</Application>
  <PresentationFormat>Grand écran</PresentationFormat>
  <Paragraphs>18</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Calibri</vt:lpstr>
      <vt:lpstr>Century Gothic</vt:lpstr>
      <vt:lpstr>Comic Sans MS</vt:lpstr>
      <vt:lpstr>Garamond</vt:lpstr>
      <vt:lpstr>Times New Roman</vt:lpstr>
      <vt:lpstr>Savon</vt:lpstr>
      <vt:lpstr>Présentation PowerPoint</vt:lpstr>
      <vt:lpstr>Présentation PowerPoint</vt:lpstr>
      <vt:lpstr>Les erreurs les plus fréquentes en GS: -confusion de lettres symétriques (p, b, d, q)  Comment expliquer ces erreurs?  Les connaissances liees au traitement d’un dessin seraient transferees sans distinction aux lettres. </vt:lpstr>
      <vt:lpstr>La  connaissance du nom des lettres participerait au traitement phonologique des signes graphiques et   au developpement de la conscience phonemique.</vt:lpstr>
      <vt:lpstr>La connaissance des lettres de l’alphabet suppose que l’élève distingue :   -les lettres des signes visuels conventionnels, utilisés dans son environnement écrit proche ;   -les lettres des chiffres ;   -les lettres utilisées en français de celles utilisées dans une autre langue selon un alphabet différent (par exemple : arabe, cyrillique), pour les élèves d’un milieu biculturel.   *Connaître une lettre, c’est aussi savoir la tracer. Les recherches montrent qu’une activité de traçage de lettres (surlignage, copie, etc.) permet à l’élève de mieux les mémoriser, contrairement au fait de les taper sur un clavier. </vt:lpstr>
      <vt:lpstr>Par ailleurs, des études, nombreuses, montrent qu’une exploration haptique des lettres et/ou une exploration motrice accompagnée d’exercices phonologiques contribue à un meilleur apprentissage des lettres et a un effet sur la procédure de décodage (lire ou écrire des syllabes). Par le toucher, l’élève s’exerce à décrire et nommer les lettres en recourant à la mémoire kinesthésique. P38 du guide.</vt:lpstr>
      <vt:lpstr>La connaissance des lettres implique que l’élève apprenne le nom, le tracé et le son de la lettre, non pas de manière successive mais dans une modalité d’aller-retour. Reconnaître les caractéristiques de chaque lettre de manière isolée est primordial</vt:lpstr>
      <vt:lpstr>Des activités de mémorisation  « le jeu de l’ophtalmologiste » : faire jouer le rôle du patient dont l’ophtalmologiste teste la vue en demandant de nommer les lettres et/ou de les bruiter au fur et à mesure que l’ophtalmologiste les pointe sur l’alphabet (lettres de tailles et typographies différentes) ;  « le jeu de l’oie des lettres » : se déplacer sur la piste à l’aide d’un dé. Nommer et bruiter la lettre représentée dans la case sur laquelle arrive le pion. Rester dans cette case lorsque la réponse est correcte. Reculer d’une case dans le cas contraire ;  « la commande de lettres » : commander des lettres auprès d’un autre élève en indiquant leur nom et en produisant leur son. </vt:lpstr>
      <vt:lpstr>Des activités de catégorisation  Par exemple, classement des prénoms après le repérage de l’initiale de chacun, ou classement de plusieurs prénoms qui ont une lettre commune, de prénoms qui ont deux lettres identiques, des lettres doubles ou espacées dans le mot.   Ces activités contribuent à susciter chez les élèves une attention fine portée aux lettres d’un mot. </vt:lpstr>
      <vt:lpstr>Des activités d’écriture Faire écrire les élèves en effectuant des allers-retours constants entre l’oral et l’écrit </vt:lpstr>
      <vt:lpstr>Des gestes professionnels importants. Le professeur explicite systématiquement les finalités de l’apprentissage.  L’enseignant emploie et fait employer le lexique spécifique : texte, ligne, phrase, majuscule, mot, syllabe, lettre, son.  Il s’attache à travailler les proximités phonologiques pour renforcer la discrimination orale des mots auditivement proches. </vt:lpstr>
      <vt:lpstr>Il veille à travailler les sons voyelles et les sons consonnes sans induire de confusion entre « nom de la lettre » et « son produit ».  Dans le cadre d’un apprentissage progressif et régulier, le professeur diversifie les activités proposées :   faire nommer les lettres de l’alphabet qu’il a lui-même maintes fois répétées, dans l’ordre (à partir du début, du milieu), dans le désordre et à rebours (à partir de la fin) successivement dans les différentes graphies (capitales, scripte et cursive).  Les abécédaires permettent d’approcher la notion d’initiale d’un mot et le sens de lecture. </vt:lpstr>
      <vt:lpstr>La copie en binôme sur un clavier d’ordinateur. Un élève dicte les lettres d’un mot à son camarade. Créer un espace d’écriture.  Les affichages sont visibles et lisibles par les élèves à hauteur de 1 mètre. Les lettres de l’alphabet, illustrées par des images représentant un objet ou un animal dont l’initiale correspond à l’initiale du mot, sont explicitent pour les élèves.   L’alphabet a été construit avec les élèves qui ont proposé les référents.</vt:lpstr>
      <vt:lpstr>Activités possibles : -un projet d’écriture ;  -activité de repérage dans un écrit ;  -des jeux : Kim visuels Kim visuels des lettres Loto des lettres Memory des lettres Mistigri des lettres Découverte du prénom caché Jeu de l’oie des lettres Lecture et production d’abécédaires.  C’est dans les activités d’écriture que les enfants sont obligés de s’interroger sur les composantes de l’écrit et sur ce qui distingue les mots entre eux. </vt:lpstr>
      <vt:lpstr>Les 4 piliers de l’apprentissage apportent ou réactivent un éclairage sur ce que signifie « apprendre » et surtout, donne au statut de l’erreur une place toute particulière dans le sens où elle ne doit plus être n’est plus stigmatisée mais devenir un véritable support pour la construction du savoir.  1) l’attention    2) l’engagement actif  3) le retour  d’information  ou feed back qui permet le traitement de l’erreur.  4) La consolidation</vt:lpstr>
      <vt:lpstr>Les stratégies de mémorisation  :  *Encodage C’est l’acquisition de nouvelles informations via les 5 sens.  *Stockage Maintient dans le temps les informations apprises.  *Récupération Processus qui permet à une information d’être restituée.</vt:lpstr>
      <vt:lpstr>Enrichir l’encodage (C’est l’acquisition de nouvelles informations via les 5 sens)  par une réalisation sensori-motrice : mémoriser des lettres par le toucher; Multiplier les modalités de présentation (supports visuels, manipulation d’objets,</vt:lpstr>
      <vt:lpstr> Découvrir des fonctions exécutives à l’école et apprendre à les maîtriser (dès le cycle 1).  1) Mon cerveau, ma boîte à trésors : former l’élève au fonctionnement cérébral. Les élèves apprennent ce qu’est un cerveau et à quoi il sert dans la vie quotidienne.  2) Se concentrer, c’est réussir : vivre l’expérience de l’attention et de ses différentes formes : attention visuelle, auditive, tactile.  3) Stop ! réfléchis avant d’agir : faire prendre conscience aux enfants qu’ils mettent en oeuvre des capacités d’inhibition dans les situations courantes de la vie quotidienne, comme dans les apprentissages scolaires.  4) Change de chemin : faire prendre conscience aux élèves de leur capacité de flexibilité dans les activités de vie quotidiennes et les tâches scolaires.  5) L’attrape-piège : utiliser cet outil pour développer leur capacité à inhiber les pièges et éviter ainsi les réponses immédiates sans prise de recul</vt:lpstr>
      <vt:lpstr>Présentation PowerPoint</vt:lpstr>
      <vt:lpstr>Avant d’apprendre à lire, cette aire n’est pas inactive mais elle sert à reconnaître les visages, les objets et les formes géométriques.  Apprendre à lire consiste finalement à recycler un morceau de ce cortex afin qu’une partie des neurones qui s’y trouvent réorientent leurs préférences vers la reconnaissance des lettres – c’est ce qu’on appelle : la théorie du recyclage neuronal.  Ce recyclage neuronal explique beaucoup de choses, notamment les erreurs en miroir que font les enfants et les personnes illettrées (confusions entre les lettres b, d, p, q et écriture du prénom de droite à gauche).   Pourquoi ? Parce que cette partie du cerveau qui sert à reconnaître les objets et les visages ne peut pas s’empêcher de juger que des images symétriques en miroir correspondent à un seul et même objet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unknown unknown</dc:creator>
  <cp:lastModifiedBy>unknown unknown</cp:lastModifiedBy>
  <cp:revision>10</cp:revision>
  <dcterms:created xsi:type="dcterms:W3CDTF">2021-01-14T20:36:51Z</dcterms:created>
  <dcterms:modified xsi:type="dcterms:W3CDTF">2021-01-14T22:24:03Z</dcterms:modified>
</cp:coreProperties>
</file>