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  <p:sldId id="269" r:id="rId15"/>
    <p:sldId id="277" r:id="rId16"/>
    <p:sldId id="270" r:id="rId17"/>
    <p:sldId id="279" r:id="rId18"/>
    <p:sldId id="271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7215" autoAdjust="0"/>
  </p:normalViewPr>
  <p:slideViewPr>
    <p:cSldViewPr>
      <p:cViewPr varScale="1">
        <p:scale>
          <a:sx n="69" d="100"/>
          <a:sy n="69" d="100"/>
        </p:scale>
        <p:origin x="19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0" d="100"/>
          <a:sy n="60" d="100"/>
        </p:scale>
        <p:origin x="-2664" y="30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D55BC-6378-494E-985C-1A7981C3BB28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47F78-4F11-4A77-9526-A8E70A038B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6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663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30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851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sz="1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70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188640" y="4211960"/>
            <a:ext cx="6480720" cy="4680520"/>
          </a:xfrm>
        </p:spPr>
        <p:txBody>
          <a:bodyPr/>
          <a:lstStyle/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12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934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476672" y="4283968"/>
            <a:ext cx="5904656" cy="425881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37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476672" y="4283968"/>
            <a:ext cx="5904656" cy="4258816"/>
          </a:xfrm>
        </p:spPr>
        <p:txBody>
          <a:bodyPr/>
          <a:lstStyle/>
          <a:p>
            <a:pPr marL="171450" indent="-171450" algn="just">
              <a:lnSpc>
                <a:spcPct val="114000"/>
              </a:lnSpc>
              <a:buFontTx/>
              <a:buChar char="-"/>
            </a:pPr>
            <a:endParaRPr lang="fr-FR" sz="1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737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260648" y="4343400"/>
            <a:ext cx="6264696" cy="4114800"/>
          </a:xfrm>
        </p:spPr>
        <p:txBody>
          <a:bodyPr/>
          <a:lstStyle/>
          <a:p>
            <a:endParaRPr lang="fr-FR" sz="1300" dirty="0"/>
          </a:p>
        </p:txBody>
      </p:sp>
    </p:spTree>
    <p:extLst>
      <p:ext uri="{BB962C8B-B14F-4D97-AF65-F5344CB8AC3E}">
        <p14:creationId xmlns:p14="http://schemas.microsoft.com/office/powerpoint/2010/main" val="1514586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705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549080"/>
          </a:xfrm>
        </p:spPr>
        <p:txBody>
          <a:bodyPr/>
          <a:lstStyle/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 smtClean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 smtClean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 smtClean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 smtClean="0">
              <a:cs typeface="Calibri"/>
            </a:endParaRPr>
          </a:p>
          <a:p>
            <a:pPr marL="638175" indent="-265430">
              <a:spcBef>
                <a:spcPts val="1040"/>
              </a:spcBef>
              <a:buFont typeface="Arial"/>
              <a:buChar char="•"/>
              <a:tabLst>
                <a:tab pos="638175" algn="l"/>
                <a:tab pos="3512820" algn="l"/>
              </a:tabLst>
            </a:pPr>
            <a:endParaRPr lang="fr-FR" spc="-5" dirty="0">
              <a:cs typeface="Calibri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4760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99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80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404664" y="4343400"/>
            <a:ext cx="6120680" cy="4114800"/>
          </a:xfrm>
        </p:spPr>
        <p:txBody>
          <a:bodyPr/>
          <a:lstStyle/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72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446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862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222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487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36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218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7F78-4F11-4A77-9526-A8E70A038B4D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36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07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58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3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51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71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29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91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32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90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1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7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F180-B1D8-41D2-BFA5-B3CA26DBC7BC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B0BA-77F5-4760-B223-88CA8B4729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1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Segoe Print" panose="02000600000000000000" pitchFamily="2" charset="0"/>
              </a:rPr>
              <a:t>Mardi 2</a:t>
            </a:r>
            <a:r>
              <a:rPr lang="fr-FR" dirty="0" smtClean="0">
                <a:latin typeface="Segoe Print" panose="02000600000000000000" pitchFamily="2" charset="0"/>
              </a:rPr>
              <a:t> Février </a:t>
            </a:r>
            <a:r>
              <a:rPr lang="fr-FR" dirty="0" smtClean="0">
                <a:latin typeface="Segoe Print" panose="02000600000000000000" pitchFamily="2" charset="0"/>
              </a:rPr>
              <a:t>2021</a:t>
            </a:r>
            <a:br>
              <a:rPr lang="fr-FR" dirty="0" smtClean="0">
                <a:latin typeface="Segoe Print" panose="02000600000000000000" pitchFamily="2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Constellation REP+ </a:t>
            </a:r>
            <a:r>
              <a:rPr lang="fr-FR" sz="28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CLEMENCEAU</a:t>
            </a:r>
            <a:endParaRPr lang="fr-FR" sz="28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12976" y="-648078"/>
            <a:ext cx="1296144" cy="129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Représenter / Modéliser </a:t>
            </a:r>
            <a:endParaRPr lang="fr-FR" dirty="0"/>
          </a:p>
        </p:txBody>
      </p:sp>
      <p:sp>
        <p:nvSpPr>
          <p:cNvPr id="9" name="object 3"/>
          <p:cNvSpPr txBox="1"/>
          <p:nvPr/>
        </p:nvSpPr>
        <p:spPr>
          <a:xfrm>
            <a:off x="323528" y="1268760"/>
            <a:ext cx="3960439" cy="440120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78460" algn="just">
              <a:lnSpc>
                <a:spcPts val="1900"/>
              </a:lnSpc>
              <a:spcBef>
                <a:spcPts val="280"/>
              </a:spcBef>
            </a:pPr>
            <a:r>
              <a:rPr sz="1400" b="1" spc="-5" dirty="0" err="1">
                <a:latin typeface="Segoe Print" panose="02000600000000000000" pitchFamily="2" charset="0"/>
                <a:cs typeface="Arial"/>
              </a:rPr>
              <a:t>Représenter</a:t>
            </a:r>
            <a:r>
              <a:rPr sz="1400" b="1" spc="-5" dirty="0">
                <a:latin typeface="Segoe Print" panose="02000600000000000000" pitchFamily="2" charset="0"/>
                <a:cs typeface="Arial"/>
              </a:rPr>
              <a:t> </a:t>
            </a:r>
            <a:endParaRPr lang="fr-FR" sz="1400" b="1" dirty="0" smtClean="0">
              <a:latin typeface="Segoe Print" panose="02000600000000000000" pitchFamily="2" charset="0"/>
              <a:cs typeface="Arial"/>
            </a:endParaRPr>
          </a:p>
          <a:p>
            <a:pPr marL="298450" marR="378460" indent="-28575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sz="1400" spc="-5" dirty="0" err="1" smtClean="0">
                <a:latin typeface="Segoe Print" panose="02000600000000000000" pitchFamily="2" charset="0"/>
                <a:cs typeface="Arial"/>
              </a:rPr>
              <a:t>utiliser</a:t>
            </a:r>
            <a:r>
              <a:rPr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des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outils </a:t>
            </a:r>
            <a:r>
              <a:rPr sz="1400" dirty="0">
                <a:latin typeface="Segoe Print" panose="02000600000000000000" pitchFamily="2" charset="0"/>
                <a:cs typeface="Arial"/>
              </a:rPr>
              <a:t>pour 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représenter </a:t>
            </a:r>
            <a:r>
              <a:rPr sz="1400" dirty="0">
                <a:latin typeface="Segoe Print" panose="02000600000000000000" pitchFamily="2" charset="0"/>
                <a:cs typeface="Arial"/>
              </a:rPr>
              <a:t>un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problème </a:t>
            </a:r>
            <a:r>
              <a:rPr sz="1400" dirty="0">
                <a:latin typeface="Segoe Print" panose="02000600000000000000" pitchFamily="2" charset="0"/>
                <a:cs typeface="Arial"/>
              </a:rPr>
              <a:t>: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dessins, schémas,  diagrammes, graphiques, écritures avec  parenthésages, etc.</a:t>
            </a:r>
            <a:r>
              <a:rPr sz="1400" dirty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 smtClean="0">
                <a:latin typeface="Segoe Print" panose="02000600000000000000" pitchFamily="2" charset="0"/>
                <a:cs typeface="Arial"/>
              </a:rPr>
              <a:t>;</a:t>
            </a:r>
            <a:endParaRPr lang="fr-FR" sz="1400" dirty="0" smtClean="0">
              <a:latin typeface="Segoe Print" panose="02000600000000000000" pitchFamily="2" charset="0"/>
              <a:cs typeface="Arial"/>
            </a:endParaRPr>
          </a:p>
          <a:p>
            <a:pPr marL="298450" marR="378460" indent="-28575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lang="fr-FR"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spc="-5" dirty="0" err="1" smtClean="0">
                <a:latin typeface="Segoe Print" panose="02000600000000000000" pitchFamily="2" charset="0"/>
                <a:cs typeface="Arial"/>
              </a:rPr>
              <a:t>produire</a:t>
            </a:r>
            <a:r>
              <a:rPr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utiliser diverses représentations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des 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fractions simples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des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nombres </a:t>
            </a:r>
            <a:r>
              <a:rPr sz="1400" spc="-5" dirty="0" err="1">
                <a:latin typeface="Segoe Print" panose="02000600000000000000" pitchFamily="2" charset="0"/>
                <a:cs typeface="Arial"/>
              </a:rPr>
              <a:t>décimaux</a:t>
            </a:r>
            <a:r>
              <a:rPr sz="1400" dirty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 smtClean="0">
                <a:latin typeface="Segoe Print" panose="02000600000000000000" pitchFamily="2" charset="0"/>
                <a:cs typeface="Arial"/>
              </a:rPr>
              <a:t>;</a:t>
            </a:r>
            <a:endParaRPr lang="fr-FR" sz="1400" dirty="0" smtClean="0">
              <a:latin typeface="Segoe Print" panose="02000600000000000000" pitchFamily="2" charset="0"/>
              <a:cs typeface="Arial"/>
            </a:endParaRPr>
          </a:p>
          <a:p>
            <a:pPr marL="298450" marR="378460" indent="-28575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lang="fr-FR"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spc="-5" dirty="0" err="1" smtClean="0">
                <a:latin typeface="Segoe Print" panose="02000600000000000000" pitchFamily="2" charset="0"/>
                <a:cs typeface="Arial"/>
              </a:rPr>
              <a:t>analyser</a:t>
            </a:r>
            <a:r>
              <a:rPr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>
                <a:latin typeface="Segoe Print" panose="02000600000000000000" pitchFamily="2" charset="0"/>
                <a:cs typeface="Arial"/>
              </a:rPr>
              <a:t>une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figure plane sous différents  aspects (surface, contour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celle-ci, lignes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points)</a:t>
            </a:r>
            <a:r>
              <a:rPr sz="1400" spc="-10" dirty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 smtClean="0">
                <a:latin typeface="Segoe Print" panose="02000600000000000000" pitchFamily="2" charset="0"/>
                <a:cs typeface="Arial"/>
              </a:rPr>
              <a:t>;</a:t>
            </a:r>
            <a:endParaRPr lang="fr-FR" sz="1400" dirty="0" smtClean="0">
              <a:latin typeface="Segoe Print" panose="02000600000000000000" pitchFamily="2" charset="0"/>
              <a:cs typeface="Arial"/>
            </a:endParaRPr>
          </a:p>
          <a:p>
            <a:pPr marL="298450" marR="378460" indent="-28575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lang="fr-FR"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spc="-5" dirty="0" err="1" smtClean="0">
                <a:latin typeface="Segoe Print" panose="02000600000000000000" pitchFamily="2" charset="0"/>
                <a:cs typeface="Arial"/>
              </a:rPr>
              <a:t>reconnaître</a:t>
            </a:r>
            <a:r>
              <a:rPr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utiliser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des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premiers éléments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 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codages d’une figure plane </a:t>
            </a:r>
            <a:r>
              <a:rPr sz="1400" dirty="0">
                <a:latin typeface="Segoe Print" panose="02000600000000000000" pitchFamily="2" charset="0"/>
                <a:cs typeface="Arial"/>
              </a:rPr>
              <a:t>ou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d’un </a:t>
            </a:r>
            <a:r>
              <a:rPr sz="1400" spc="-5" dirty="0" err="1">
                <a:latin typeface="Segoe Print" panose="02000600000000000000" pitchFamily="2" charset="0"/>
                <a:cs typeface="Arial"/>
              </a:rPr>
              <a:t>solide</a:t>
            </a:r>
            <a:r>
              <a:rPr sz="1400" spc="25" dirty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 smtClean="0">
                <a:latin typeface="Segoe Print" panose="02000600000000000000" pitchFamily="2" charset="0"/>
                <a:cs typeface="Arial"/>
              </a:rPr>
              <a:t>;</a:t>
            </a:r>
            <a:endParaRPr lang="fr-FR" sz="1400" dirty="0" smtClean="0">
              <a:latin typeface="Segoe Print" panose="02000600000000000000" pitchFamily="2" charset="0"/>
              <a:cs typeface="Arial"/>
            </a:endParaRPr>
          </a:p>
          <a:p>
            <a:pPr marL="298450" marR="378460" indent="-28575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lang="fr-FR"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spc="-5" dirty="0" err="1" smtClean="0">
                <a:latin typeface="Segoe Print" panose="02000600000000000000" pitchFamily="2" charset="0"/>
                <a:cs typeface="Arial"/>
              </a:rPr>
              <a:t>utiliser</a:t>
            </a:r>
            <a:r>
              <a:rPr sz="1400" spc="-5" dirty="0" smtClean="0">
                <a:latin typeface="Segoe Print" panose="02000600000000000000" pitchFamily="2" charset="0"/>
                <a:cs typeface="Arial"/>
              </a:rPr>
              <a:t>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produire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des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représentations </a:t>
            </a:r>
            <a:r>
              <a:rPr sz="1400" dirty="0">
                <a:latin typeface="Segoe Print" panose="02000600000000000000" pitchFamily="2" charset="0"/>
                <a:cs typeface="Arial"/>
              </a:rPr>
              <a:t>de 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solides </a:t>
            </a:r>
            <a:r>
              <a:rPr sz="1400" dirty="0">
                <a:latin typeface="Segoe Print" panose="02000600000000000000" pitchFamily="2" charset="0"/>
                <a:cs typeface="Arial"/>
              </a:rPr>
              <a:t>et de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situations</a:t>
            </a:r>
            <a:r>
              <a:rPr sz="1400" spc="-10" dirty="0">
                <a:latin typeface="Segoe Print" panose="02000600000000000000" pitchFamily="2" charset="0"/>
                <a:cs typeface="Arial"/>
              </a:rPr>
              <a:t> </a:t>
            </a:r>
            <a:r>
              <a:rPr sz="1400" spc="-5" dirty="0">
                <a:latin typeface="Segoe Print" panose="02000600000000000000" pitchFamily="2" charset="0"/>
                <a:cs typeface="Arial"/>
              </a:rPr>
              <a:t>spatiales.</a:t>
            </a:r>
            <a:endParaRPr sz="1400" dirty="0">
              <a:latin typeface="Segoe Print" panose="02000600000000000000" pitchFamily="2" charset="0"/>
              <a:cs typeface="Arial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790441" y="1268760"/>
            <a:ext cx="3886015" cy="3806491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indent="0" algn="just">
              <a:lnSpc>
                <a:spcPct val="114000"/>
              </a:lnSpc>
              <a:spcBef>
                <a:spcPts val="280"/>
              </a:spcBef>
              <a:buNone/>
            </a:pPr>
            <a:r>
              <a:rPr lang="fr-FR" sz="1400" b="1" spc="-5" dirty="0">
                <a:latin typeface="Segoe Print" panose="02000600000000000000" pitchFamily="2" charset="0"/>
                <a:cs typeface="Arial"/>
              </a:rPr>
              <a:t>Modéliser </a:t>
            </a:r>
          </a:p>
          <a:p>
            <a:pPr marL="298800" marR="5080" indent="-284400" algn="just">
              <a:lnSpc>
                <a:spcPct val="114000"/>
              </a:lnSpc>
              <a:spcBef>
                <a:spcPts val="280"/>
              </a:spcBef>
              <a:buFont typeface="Wingdings" panose="05000000000000000000" pitchFamily="2" charset="2"/>
              <a:buChar char="§"/>
            </a:pPr>
            <a:r>
              <a:rPr lang="fr-FR" sz="1400" spc="-5" dirty="0">
                <a:latin typeface="Segoe Print" panose="02000600000000000000" pitchFamily="2" charset="0"/>
                <a:cs typeface="Arial"/>
              </a:rPr>
              <a:t>utiliser les mathématiques pour  résoudre quelques problèmes issus de  situations de la vie quotidienne ;</a:t>
            </a:r>
          </a:p>
          <a:p>
            <a:pPr marL="298800" marR="386080" indent="-284400" algn="just">
              <a:lnSpc>
                <a:spcPct val="114000"/>
              </a:lnSpc>
              <a:spcBef>
                <a:spcPts val="60"/>
              </a:spcBef>
              <a:buFont typeface="Wingdings" panose="05000000000000000000" pitchFamily="2" charset="2"/>
              <a:buChar char="§"/>
              <a:tabLst>
                <a:tab pos="149225" algn="l"/>
              </a:tabLst>
            </a:pPr>
            <a:r>
              <a:rPr lang="fr-FR" sz="1400" spc="-5" dirty="0">
                <a:latin typeface="Segoe Print" panose="02000600000000000000" pitchFamily="2" charset="0"/>
                <a:cs typeface="Arial"/>
              </a:rPr>
              <a:t>reconnaître et distinguer des problèmes  relevant de situations additives,  multiplicatives, de proportionnalité ;</a:t>
            </a:r>
          </a:p>
          <a:p>
            <a:pPr marL="298800" marR="193040" indent="-284400" algn="just">
              <a:lnSpc>
                <a:spcPct val="114000"/>
              </a:lnSpc>
              <a:spcBef>
                <a:spcPts val="35"/>
              </a:spcBef>
              <a:buFont typeface="Wingdings" panose="05000000000000000000" pitchFamily="2" charset="2"/>
              <a:buChar char="§"/>
              <a:tabLst>
                <a:tab pos="149225" algn="l"/>
              </a:tabLst>
            </a:pPr>
            <a:r>
              <a:rPr lang="fr-FR" sz="1400" spc="-5" dirty="0">
                <a:latin typeface="Segoe Print" panose="02000600000000000000" pitchFamily="2" charset="0"/>
                <a:cs typeface="Arial"/>
              </a:rPr>
              <a:t>reconnaître des situations réelles pouvant  être modélisées par des relations  géométriques (alignement, parallélisme,  perpendicularité, symétrie) ;</a:t>
            </a:r>
          </a:p>
          <a:p>
            <a:pPr marL="298800" indent="-284400" algn="just">
              <a:lnSpc>
                <a:spcPct val="114000"/>
              </a:lnSpc>
              <a:buFont typeface="Wingdings" panose="05000000000000000000" pitchFamily="2" charset="2"/>
              <a:buChar char="§"/>
              <a:tabLst>
                <a:tab pos="149225" algn="l"/>
              </a:tabLst>
            </a:pPr>
            <a:r>
              <a:rPr lang="fr-FR" sz="1400" spc="-5" dirty="0">
                <a:latin typeface="Segoe Print" panose="02000600000000000000" pitchFamily="2" charset="0"/>
                <a:cs typeface="Arial"/>
              </a:rPr>
              <a:t>utiliser des propriétés géométriques </a:t>
            </a:r>
            <a:r>
              <a:rPr lang="fr-FR" sz="1400" spc="-5" dirty="0" smtClean="0">
                <a:latin typeface="Segoe Print" panose="02000600000000000000" pitchFamily="2" charset="0"/>
                <a:cs typeface="Arial"/>
              </a:rPr>
              <a:t>pour reconnaître </a:t>
            </a:r>
            <a:r>
              <a:rPr lang="fr-FR" sz="1400" spc="-5" dirty="0">
                <a:latin typeface="Segoe Print" panose="02000600000000000000" pitchFamily="2" charset="0"/>
                <a:cs typeface="Arial"/>
              </a:rPr>
              <a:t>des objets.</a:t>
            </a:r>
          </a:p>
        </p:txBody>
      </p:sp>
    </p:spTree>
    <p:extLst>
      <p:ext uri="{BB962C8B-B14F-4D97-AF65-F5344CB8AC3E}">
        <p14:creationId xmlns:p14="http://schemas.microsoft.com/office/powerpoint/2010/main" val="40440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Représenter / Modéliser ? 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612250"/>
            <a:ext cx="77048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latin typeface="Segoe Print" panose="02000600000000000000" pitchFamily="2" charset="0"/>
              </a:rPr>
              <a:t>Le terrain de football est un rectangle de longueur de 100 m de long et de 50 m de large. </a:t>
            </a:r>
          </a:p>
          <a:p>
            <a:pPr algn="just"/>
            <a:r>
              <a:rPr lang="fr-FR" sz="1600" dirty="0" smtClean="0">
                <a:latin typeface="Segoe Print" panose="02000600000000000000" pitchFamily="2" charset="0"/>
              </a:rPr>
              <a:t>Pour acheter des graines de gazon, je dois connaitre son aire. </a:t>
            </a:r>
            <a:endParaRPr lang="fr-FR" sz="1600" dirty="0">
              <a:latin typeface="Segoe Print" panose="02000600000000000000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46031"/>
            <a:ext cx="2447197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2761464" cy="194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9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Différents registres …   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6540"/>
            <a:ext cx="24003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27839"/>
              </p:ext>
            </p:extLst>
          </p:nvPr>
        </p:nvGraphicFramePr>
        <p:xfrm>
          <a:off x="6012160" y="692696"/>
          <a:ext cx="244827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OOOOOOOOOOOO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23173"/>
              </p:ext>
            </p:extLst>
          </p:nvPr>
        </p:nvGraphicFramePr>
        <p:xfrm>
          <a:off x="6284962" y="4437112"/>
          <a:ext cx="244827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11560" y="5013176"/>
            <a:ext cx="345638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>
                <a:latin typeface="Segoe Print" panose="02000600000000000000" pitchFamily="2" charset="0"/>
              </a:rPr>
              <a:t>J’ai 12 billes et 4 boites. Chaque boite doit contenir le même nombre de billes.</a:t>
            </a:r>
          </a:p>
          <a:p>
            <a:pPr algn="just"/>
            <a:r>
              <a:rPr lang="fr-FR" sz="1600" dirty="0" smtClean="0">
                <a:latin typeface="Segoe Print" panose="02000600000000000000" pitchFamily="2" charset="0"/>
              </a:rPr>
              <a:t>Combien y </a:t>
            </a:r>
            <a:r>
              <a:rPr lang="fr-FR" sz="1600" dirty="0" err="1" smtClean="0">
                <a:latin typeface="Segoe Print" panose="02000600000000000000" pitchFamily="2" charset="0"/>
              </a:rPr>
              <a:t>aura-t-il</a:t>
            </a:r>
            <a:r>
              <a:rPr lang="fr-FR" sz="1600" dirty="0" smtClean="0">
                <a:latin typeface="Segoe Print" panose="02000600000000000000" pitchFamily="2" charset="0"/>
              </a:rPr>
              <a:t> de billes  dans chaque boite ? </a:t>
            </a:r>
            <a:endParaRPr lang="fr-FR" sz="1600" dirty="0">
              <a:latin typeface="Segoe Print" panose="02000600000000000000" pitchFamily="2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647888"/>
            <a:ext cx="25336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48448"/>
              </p:ext>
            </p:extLst>
          </p:nvPr>
        </p:nvGraphicFramePr>
        <p:xfrm>
          <a:off x="4572000" y="2044754"/>
          <a:ext cx="244827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25439"/>
              </p:ext>
            </p:extLst>
          </p:nvPr>
        </p:nvGraphicFramePr>
        <p:xfrm>
          <a:off x="467544" y="3545377"/>
          <a:ext cx="348501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5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OOOOOOOOOOOO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115616" y="2204864"/>
            <a:ext cx="244827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Print" panose="02000600000000000000" pitchFamily="2" charset="0"/>
              </a:rPr>
              <a:t>? = 12 + 4 = 16</a:t>
            </a:r>
          </a:p>
          <a:p>
            <a:r>
              <a:rPr lang="fr-FR" sz="1600" dirty="0" smtClean="0">
                <a:latin typeface="Segoe Print" panose="02000600000000000000" pitchFamily="2" charset="0"/>
              </a:rPr>
              <a:t>Il y a 16 billes dans chaque boite. </a:t>
            </a:r>
            <a:endParaRPr lang="fr-FR" sz="1600" dirty="0">
              <a:latin typeface="Segoe Print" panose="020006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860032" y="3336757"/>
            <a:ext cx="366288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egoe Print" panose="02000600000000000000" pitchFamily="2" charset="0"/>
              </a:rPr>
              <a:t>12 = 4 x ? Donc ? = 12 : 4</a:t>
            </a:r>
          </a:p>
          <a:p>
            <a:r>
              <a:rPr lang="fr-FR" sz="1600" dirty="0" smtClean="0">
                <a:latin typeface="Segoe Print" panose="02000600000000000000" pitchFamily="2" charset="0"/>
              </a:rPr>
              <a:t>Il y a 3 billes dans chaque boite. </a:t>
            </a:r>
            <a:endParaRPr lang="fr-FR" sz="16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Le processus de modélisation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971600" y="2672916"/>
            <a:ext cx="2088232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Segoe Print" panose="02000600000000000000" pitchFamily="2" charset="0"/>
              </a:rPr>
              <a:t>Problème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796136" y="2672916"/>
            <a:ext cx="2088232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Segoe Print" panose="02000600000000000000" pitchFamily="2" charset="0"/>
              </a:rPr>
              <a:t>Problème mathématique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563888" y="4977172"/>
            <a:ext cx="2088232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Segoe Print" panose="02000600000000000000" pitchFamily="2" charset="0"/>
              </a:rPr>
              <a:t>Solution mathématique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3" idx="3"/>
            <a:endCxn id="7" idx="1"/>
          </p:cNvCxnSpPr>
          <p:nvPr/>
        </p:nvCxnSpPr>
        <p:spPr>
          <a:xfrm>
            <a:off x="3059832" y="3068960"/>
            <a:ext cx="2736304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5652120" y="3465004"/>
            <a:ext cx="792088" cy="14926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195736" y="3527256"/>
            <a:ext cx="1368152" cy="14304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275856" y="1664804"/>
            <a:ext cx="22322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Modéliser : </a:t>
            </a:r>
          </a:p>
          <a:p>
            <a:pPr algn="ctr"/>
            <a:r>
              <a:rPr lang="fr-FR" b="1" dirty="0" smtClean="0">
                <a:latin typeface="Segoe Print" panose="02000600000000000000" pitchFamily="2" charset="0"/>
              </a:rPr>
              <a:t>chercher , raisonner, représenter </a:t>
            </a:r>
            <a:endParaRPr lang="fr-FR" b="1" dirty="0">
              <a:latin typeface="Segoe Print" panose="02000600000000000000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156176" y="3961509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Résoudre : </a:t>
            </a:r>
          </a:p>
          <a:p>
            <a:pPr algn="ctr"/>
            <a:r>
              <a:rPr lang="fr-FR" b="1" dirty="0">
                <a:latin typeface="Segoe Print" panose="02000600000000000000" pitchFamily="2" charset="0"/>
              </a:rPr>
              <a:t>r</a:t>
            </a:r>
            <a:r>
              <a:rPr lang="fr-FR" b="1" dirty="0" smtClean="0">
                <a:latin typeface="Segoe Print" panose="02000600000000000000" pitchFamily="2" charset="0"/>
              </a:rPr>
              <a:t>aisonner, calculer</a:t>
            </a:r>
            <a:endParaRPr lang="fr-FR" b="1" dirty="0">
              <a:latin typeface="Segoe Print" panose="02000600000000000000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39552" y="4058033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  <a:latin typeface="Segoe Print" panose="02000600000000000000" pitchFamily="2" charset="0"/>
              </a:rPr>
              <a:t>Valider : </a:t>
            </a:r>
          </a:p>
          <a:p>
            <a:pPr algn="ctr"/>
            <a:r>
              <a:rPr lang="fr-FR" b="1" dirty="0" smtClean="0">
                <a:latin typeface="Segoe Print" panose="02000600000000000000" pitchFamily="2" charset="0"/>
              </a:rPr>
              <a:t>raisonner</a:t>
            </a:r>
            <a:endParaRPr lang="fr-FR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6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9" grpId="0"/>
      <p:bldP spid="22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Le processus d’abstraction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44816" cy="46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01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Des étapes du processus d’abstraction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27584" y="2680504"/>
            <a:ext cx="1728192" cy="7920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Segoe Print" panose="02000600000000000000" pitchFamily="2" charset="0"/>
              </a:rPr>
              <a:t>Du CP  </a:t>
            </a:r>
            <a:endParaRPr lang="fr-FR" dirty="0">
              <a:latin typeface="Segoe Print" panose="02000600000000000000" pitchFamily="2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588224" y="2672916"/>
            <a:ext cx="1728192" cy="7920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Segoe Print" panose="02000600000000000000" pitchFamily="2" charset="0"/>
              </a:rPr>
              <a:t>a</a:t>
            </a:r>
            <a:r>
              <a:rPr lang="fr-FR" dirty="0" smtClean="0">
                <a:latin typeface="Segoe Print" panose="02000600000000000000" pitchFamily="2" charset="0"/>
              </a:rPr>
              <a:t>u cycle 4  </a:t>
            </a:r>
            <a:endParaRPr lang="fr-FR" dirty="0">
              <a:latin typeface="Segoe Print" panose="02000600000000000000" pitchFamily="2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2722353" y="2680504"/>
            <a:ext cx="3744416" cy="685489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Segoe Print" panose="02000600000000000000" pitchFamily="2" charset="0"/>
              </a:rPr>
              <a:t>Un continuum didactique</a:t>
            </a:r>
            <a:endParaRPr lang="fr-FR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Modélisation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55576" y="1124744"/>
            <a:ext cx="7560840" cy="3490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just">
              <a:spcBef>
                <a:spcPts val="100"/>
              </a:spcBef>
              <a:buFont typeface="+mj-lt"/>
              <a:buAutoNum type="arabicPeriod"/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J’ai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8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billes. Je perds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5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billes. Combien ai-je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</a:t>
            </a:r>
            <a:r>
              <a:rPr lang="fr-FR" sz="2000" spc="70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  <a:p>
            <a:pPr marL="12700" algn="just">
              <a:spcBef>
                <a:spcPts val="100"/>
              </a:spcBef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2. J’ai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8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 en tout, des billes rouges et des billes bleues.  Cinq billes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sont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rouges. Combien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sont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bleues</a:t>
            </a:r>
            <a:r>
              <a:rPr lang="fr-FR" sz="2000" spc="35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  <a:p>
            <a:pPr marL="12700" marR="5080" algn="just"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12700" marR="69850" algn="just"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3. J’ai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8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billes, mon ami en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a 5 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moins. Combien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  </a:t>
            </a:r>
            <a:r>
              <a:rPr lang="fr-FR" sz="2000" spc="-5" dirty="0" err="1">
                <a:latin typeface="Segoe Print" panose="02000600000000000000" pitchFamily="2" charset="0"/>
                <a:cs typeface="Calibri"/>
              </a:rPr>
              <a:t>a-t-il</a:t>
            </a:r>
            <a:r>
              <a:rPr lang="fr-FR" sz="2000" spc="-10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  <a:p>
            <a:pPr marL="12700" marR="69850" algn="just"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  <a:p>
            <a:pPr marL="12700" marR="69850" algn="just"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4. J’ai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gagné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8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 puis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j’ai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perdu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5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billes. Combien</a:t>
            </a:r>
            <a:r>
              <a:rPr lang="fr-FR" sz="2000" spc="50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ai-je </a:t>
            </a: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gagné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0529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750" y="476250"/>
          <a:ext cx="8229600" cy="56170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50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Catégorisation</a:t>
                      </a:r>
                      <a:r>
                        <a:rPr lang="fr-FR" sz="2400" baseline="0" dirty="0" smtClean="0"/>
                        <a:t> de </a:t>
                      </a:r>
                      <a:r>
                        <a:rPr lang="fr-FR" sz="2400" baseline="0" dirty="0" err="1" smtClean="0"/>
                        <a:t>Vergnaud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Schématisation</a:t>
                      </a:r>
                      <a:r>
                        <a:rPr lang="fr-FR" sz="2800" baseline="0" dirty="0" smtClean="0"/>
                        <a:t> en barre</a:t>
                      </a:r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 descr="Image capturée-24-01-2021 17-19-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2095682" cy="883997"/>
          </a:xfrm>
          <a:prstGeom prst="rect">
            <a:avLst/>
          </a:prstGeom>
        </p:spPr>
      </p:pic>
      <p:pic>
        <p:nvPicPr>
          <p:cNvPr id="6" name="Image 5" descr="Image capturée-24-01-2021 17-2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492896"/>
            <a:ext cx="1425064" cy="1021169"/>
          </a:xfrm>
          <a:prstGeom prst="rect">
            <a:avLst/>
          </a:prstGeom>
        </p:spPr>
      </p:pic>
      <p:pic>
        <p:nvPicPr>
          <p:cNvPr id="7" name="Image 6" descr="Image capturée-24-01-2021 17-20-0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3645024"/>
            <a:ext cx="1194870" cy="1045511"/>
          </a:xfrm>
          <a:prstGeom prst="rect">
            <a:avLst/>
          </a:prstGeom>
        </p:spPr>
      </p:pic>
      <p:pic>
        <p:nvPicPr>
          <p:cNvPr id="8" name="Image 7" descr="Image capturée-24-01-2021 17-20-1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4797152"/>
            <a:ext cx="1699407" cy="114309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148064" y="1772816"/>
            <a:ext cx="3240360" cy="3693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148064" y="2132856"/>
            <a:ext cx="208823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236296" y="2132856"/>
            <a:ext cx="1152128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04664"/>
            <a:ext cx="8064896" cy="2080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200" algn="just">
              <a:lnSpc>
                <a:spcPts val="3110"/>
              </a:lnSpc>
              <a:spcBef>
                <a:spcPts val="5"/>
              </a:spcBef>
              <a:buFont typeface="+mj-lt"/>
              <a:buAutoNum type="arabicPeriod"/>
              <a:tabLst>
                <a:tab pos="277495" algn="l"/>
                <a:tab pos="278130" algn="l"/>
              </a:tabLst>
            </a:pP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J’ai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4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sacs de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3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billes, combien ai-je de billes</a:t>
            </a:r>
            <a:r>
              <a:rPr lang="fr-FR" sz="2000" spc="-50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  <a:p>
            <a:pPr marL="12700" algn="just">
              <a:lnSpc>
                <a:spcPts val="3110"/>
              </a:lnSpc>
              <a:spcBef>
                <a:spcPts val="5"/>
              </a:spcBef>
              <a:tabLst>
                <a:tab pos="277495" algn="l"/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2. Je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souhaite partager avec mon petit-frère les billes gagnées </a:t>
            </a: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 aujourd’hui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. J’en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garde 3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et j’en donne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le triple à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mon petit frère. Combien  de billes avais-je gagné aujourd’hui</a:t>
            </a:r>
            <a:r>
              <a:rPr lang="fr-FR" sz="2000" spc="-15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</p:txBody>
      </p:sp>
      <p:pic>
        <p:nvPicPr>
          <p:cNvPr id="6" name="Image 5" descr="Image capturée-23-01-2021 11-34-5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420888"/>
            <a:ext cx="7903554" cy="1296144"/>
          </a:xfrm>
          <a:prstGeom prst="rect">
            <a:avLst/>
          </a:prstGeom>
        </p:spPr>
      </p:pic>
      <p:pic>
        <p:nvPicPr>
          <p:cNvPr id="7" name="Image 6" descr="Image capturée-23-01-2021 11-35-1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573016"/>
            <a:ext cx="7848872" cy="88275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051720" y="4509120"/>
            <a:ext cx="4608512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51720" y="4869160"/>
            <a:ext cx="115212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03848" y="4869160"/>
            <a:ext cx="115212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355976" y="4869160"/>
            <a:ext cx="115212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508104" y="4869160"/>
            <a:ext cx="1152128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283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764704"/>
            <a:ext cx="756084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r>
              <a:rPr lang="fr-FR" sz="2000" dirty="0">
                <a:latin typeface="Segoe Print" panose="02000600000000000000" pitchFamily="2" charset="0"/>
                <a:cs typeface="Calibri"/>
              </a:rPr>
              <a:t>1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. J’ai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56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billes, je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souhaite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les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partager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avec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mes </a:t>
            </a: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sept </a:t>
            </a:r>
            <a:r>
              <a:rPr lang="fr-FR" sz="2000" dirty="0">
                <a:latin typeface="Segoe Print" panose="02000600000000000000" pitchFamily="2" charset="0"/>
                <a:cs typeface="Calibri"/>
              </a:rPr>
              <a:t>amis. Combien chacun aura de </a:t>
            </a:r>
            <a:r>
              <a:rPr lang="fr-FR" sz="2000" spc="-5" dirty="0">
                <a:latin typeface="Segoe Print" panose="02000600000000000000" pitchFamily="2" charset="0"/>
                <a:cs typeface="Calibri"/>
              </a:rPr>
              <a:t>billes</a:t>
            </a:r>
            <a:r>
              <a:rPr lang="fr-FR" sz="2000" spc="5" dirty="0">
                <a:latin typeface="Segoe Print" panose="02000600000000000000" pitchFamily="2" charset="0"/>
                <a:cs typeface="Calibri"/>
              </a:rPr>
              <a:t> </a:t>
            </a: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?</a:t>
            </a: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  <a:p>
            <a:pPr marL="12700" marR="5080" algn="just">
              <a:spcBef>
                <a:spcPts val="265"/>
              </a:spcBef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/>
          <a:lstStyle/>
          <a:p>
            <a:pPr algn="l"/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2. J’ai 48 billes, je fais des sacs de 3 billes, combien ai-je de sacs ? </a:t>
            </a:r>
            <a:r>
              <a:rPr lang="fr-FR" dirty="0" smtClean="0">
                <a:latin typeface="Segoe Print" panose="02000600000000000000" pitchFamily="2" charset="0"/>
                <a:cs typeface="Calibri"/>
              </a:rPr>
              <a:t/>
            </a:r>
            <a:br>
              <a:rPr lang="fr-FR" dirty="0" smtClean="0">
                <a:latin typeface="Segoe Print" panose="02000600000000000000" pitchFamily="2" charset="0"/>
                <a:cs typeface="Calibri"/>
              </a:rPr>
            </a:b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716016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691680" y="1700808"/>
            <a:ext cx="3528392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211960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691680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195736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07904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3203848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699792" y="2060848"/>
            <a:ext cx="5040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619672" y="3645024"/>
            <a:ext cx="410445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48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619672" y="4005064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123728" y="4005064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220072" y="4005064"/>
            <a:ext cx="5040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14" idx="3"/>
            <a:endCxn id="15" idx="1"/>
          </p:cNvCxnSpPr>
          <p:nvPr/>
        </p:nvCxnSpPr>
        <p:spPr>
          <a:xfrm>
            <a:off x="2627784" y="4189730"/>
            <a:ext cx="2592288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627784" y="4005064"/>
            <a:ext cx="2592288" cy="36933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779912" y="4005064"/>
            <a:ext cx="288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?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954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2" grpId="0" animBg="1"/>
      <p:bldP spid="13" grpId="0" animBg="1"/>
      <p:bldP spid="14" grpId="0" animBg="1"/>
      <p:bldP spid="15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/>
          </a:bodyPr>
          <a:lstStyle/>
          <a:p>
            <a:pPr lvl="0" algn="just"/>
            <a:r>
              <a:rPr lang="fr-FR" sz="2000" dirty="0">
                <a:latin typeface="Segoe Print" panose="02000600000000000000" pitchFamily="2" charset="0"/>
              </a:rPr>
              <a:t>Un escargot recule de 38,5 cm, puis avance de 73,4 cm et recule encore 6 cm. De combien de cm cet escargot </a:t>
            </a:r>
            <a:r>
              <a:rPr lang="fr-FR" sz="2000" dirty="0" err="1">
                <a:latin typeface="Segoe Print" panose="02000600000000000000" pitchFamily="2" charset="0"/>
              </a:rPr>
              <a:t>a-t-il</a:t>
            </a:r>
            <a:r>
              <a:rPr lang="fr-FR" sz="2000" dirty="0">
                <a:latin typeface="Segoe Print" panose="02000600000000000000" pitchFamily="2" charset="0"/>
              </a:rPr>
              <a:t> avancé en tout ?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6647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Modélisation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55576" y="836712"/>
            <a:ext cx="756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just">
              <a:spcBef>
                <a:spcPts val="100"/>
              </a:spcBef>
              <a:buFont typeface="+mj-lt"/>
              <a:buAutoNum type="arabicPeriod"/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Je pense à un nombre, je l’augmente d’un tiers de sa valeur et j’obtiens  60. A quel nombre avais-je pensé ? </a:t>
            </a:r>
            <a:endParaRPr lang="fr-FR" sz="2000" dirty="0">
              <a:latin typeface="Segoe Print" panose="02000600000000000000" pitchFamily="2" charset="0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429000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spcBef>
                <a:spcPts val="100"/>
              </a:spcBef>
              <a:tabLst>
                <a:tab pos="278130" algn="l"/>
              </a:tabLst>
            </a:pPr>
            <a:r>
              <a:rPr lang="fr-FR" sz="2000" spc="-5" dirty="0" smtClean="0">
                <a:latin typeface="Segoe Print" panose="02000600000000000000" pitchFamily="2" charset="0"/>
                <a:cs typeface="Calibri"/>
              </a:rPr>
              <a:t>2. Mes économies s’élèvent à trois cinquièmes de celles de mon frère. Mon frère a 24€ de plus que moi. Combien possède mon frère ? </a:t>
            </a:r>
            <a:endParaRPr lang="fr-FR" sz="2000" dirty="0">
              <a:latin typeface="Segoe Print" panose="02000600000000000000" pitchFamily="2" charset="0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7744" y="1556792"/>
            <a:ext cx="3672408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267744" y="1916832"/>
            <a:ext cx="122413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491880" y="1916832"/>
            <a:ext cx="122413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16016" y="1916832"/>
            <a:ext cx="122413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940152" y="1916832"/>
            <a:ext cx="122413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4499992" y="188640"/>
            <a:ext cx="432048" cy="489654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499992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60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763688" y="4509120"/>
            <a:ext cx="43204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9552" y="4509120"/>
            <a:ext cx="113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Mon frère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763688" y="486916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627784" y="486916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491880" y="486916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355976" y="486916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220072" y="486916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763688" y="522920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27784" y="522920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491880" y="5229200"/>
            <a:ext cx="864096" cy="360040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115616" y="5229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moi</a:t>
            </a:r>
            <a:endParaRPr lang="fr-FR" dirty="0"/>
          </a:p>
        </p:txBody>
      </p:sp>
      <p:sp>
        <p:nvSpPr>
          <p:cNvPr id="24" name="Accolade ouvrante 23"/>
          <p:cNvSpPr/>
          <p:nvPr/>
        </p:nvSpPr>
        <p:spPr>
          <a:xfrm rot="16200000">
            <a:off x="5076056" y="4797152"/>
            <a:ext cx="288032" cy="172819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076056" y="58772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96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936104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Mise en œuvre en classe … 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971600" y="1196752"/>
            <a:ext cx="756084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Choisir un énoncé de problème. </a:t>
            </a:r>
          </a:p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Mettre en œuvre la séance en classe </a:t>
            </a:r>
          </a:p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r>
              <a:rPr lang="fr-FR" sz="2000" dirty="0" smtClean="0">
                <a:latin typeface="Segoe Print" panose="02000600000000000000" pitchFamily="2" charset="0"/>
                <a:cs typeface="Calibri"/>
              </a:rPr>
              <a:t>Analyser la séance à l’aide d’un document</a:t>
            </a:r>
          </a:p>
          <a:p>
            <a:pPr marL="355600" indent="-342900" algn="just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78130" algn="l"/>
              </a:tabLst>
            </a:pPr>
            <a:endParaRPr lang="fr-FR" sz="2000" dirty="0">
              <a:latin typeface="Segoe Print" panose="02000600000000000000" pitchFamily="2" charset="0"/>
              <a:cs typeface="Calibri"/>
            </a:endParaRPr>
          </a:p>
          <a:p>
            <a:pPr marL="355600" indent="-342900" algn="just">
              <a:spcBef>
                <a:spcPts val="100"/>
              </a:spcBef>
              <a:tabLst>
                <a:tab pos="278130" algn="l"/>
              </a:tabLst>
            </a:pPr>
            <a:endParaRPr lang="fr-FR" sz="2000" dirty="0" smtClean="0">
              <a:latin typeface="Segoe Print" panose="02000600000000000000" pitchFamily="2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8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pPr lvl="0" algn="just"/>
            <a:r>
              <a:rPr lang="fr-FR" sz="2000" dirty="0">
                <a:latin typeface="Segoe Print" panose="02000600000000000000" pitchFamily="2" charset="0"/>
              </a:rPr>
              <a:t>Un manteau coûte 164 euros. Le manteau coûte quatre fois plus cher que la chemise. J’achète le manteau et la chemise. Combien dois-je payer ?</a:t>
            </a:r>
          </a:p>
        </p:txBody>
      </p:sp>
    </p:spTree>
    <p:extLst>
      <p:ext uri="{BB962C8B-B14F-4D97-AF65-F5344CB8AC3E}">
        <p14:creationId xmlns:p14="http://schemas.microsoft.com/office/powerpoint/2010/main" val="30643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pPr lvl="0" algn="just"/>
            <a:r>
              <a:rPr lang="fr-FR" sz="2000" dirty="0">
                <a:latin typeface="Segoe Print" panose="02000600000000000000" pitchFamily="2" charset="0"/>
              </a:rPr>
              <a:t>Devinette : je pense à un nombre, je lui ajoute 2/3 de ce nombre et j’obtiens 375. Quel est le nombre auquel je pensais au départ ?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9952" y="3212976"/>
            <a:ext cx="1728192" cy="3600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1584176"/>
          </a:xfrm>
        </p:spPr>
        <p:txBody>
          <a:bodyPr>
            <a:normAutofit/>
          </a:bodyPr>
          <a:lstStyle/>
          <a:p>
            <a:pPr lvl="0" algn="just"/>
            <a:r>
              <a:rPr lang="fr-FR" sz="2000" dirty="0">
                <a:latin typeface="Segoe Print" panose="02000600000000000000" pitchFamily="2" charset="0"/>
              </a:rPr>
              <a:t>Louis et Emma ont chacun la même somme d’argent. Louis dépense  1 200€ et Emma dépense 900€. Emma a maintenant trois fois plus d'argent que Louis. Combien d'argent reste-t-il maintenant à Louis ?</a:t>
            </a:r>
          </a:p>
        </p:txBody>
      </p:sp>
    </p:spTree>
    <p:extLst>
      <p:ext uri="{BB962C8B-B14F-4D97-AF65-F5344CB8AC3E}">
        <p14:creationId xmlns:p14="http://schemas.microsoft.com/office/powerpoint/2010/main" val="306431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5968" y="5301209"/>
            <a:ext cx="7772400" cy="792088"/>
          </a:xfrm>
        </p:spPr>
        <p:txBody>
          <a:bodyPr>
            <a:normAutofit/>
          </a:bodyPr>
          <a:lstStyle/>
          <a:p>
            <a:pPr lvl="0" algn="just"/>
            <a:r>
              <a:rPr lang="fr-FR" sz="2700" dirty="0" smtClean="0">
                <a:latin typeface="Segoe Print" panose="02000600000000000000" pitchFamily="2" charset="0"/>
              </a:rPr>
              <a:t>L’escargot a avancé de 28,9 cm. 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051720" y="3216301"/>
            <a:ext cx="2952328" cy="50405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38,5 cm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004048" y="3216301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 cm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051720" y="2707176"/>
            <a:ext cx="5328592" cy="50405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73,4 cm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5508104" y="3216301"/>
            <a:ext cx="1872208" cy="50405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835968" y="2690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700" dirty="0" smtClean="0">
                <a:latin typeface="Segoe Print" panose="02000600000000000000" pitchFamily="2" charset="0"/>
              </a:rPr>
              <a:t>Un escargot recule de 38,5 cm, puis avance de 73,4 cm et recule encore 6 cm. De combien de cm cet escargot a-t-il avancé en tout ? </a:t>
            </a:r>
            <a:endParaRPr lang="fr-FR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835968" y="4077072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700" dirty="0" smtClean="0">
                <a:latin typeface="Segoe Print" panose="02000600000000000000" pitchFamily="2" charset="0"/>
              </a:rPr>
              <a:t>73,4 – (38,5 + 6) = 28,9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98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1" grpId="0" animBg="1"/>
      <p:bldP spid="10" grpId="0" animBg="1"/>
      <p:bldP spid="4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pPr lvl="0" algn="just"/>
            <a:r>
              <a:rPr lang="fr-FR" sz="2400" dirty="0">
                <a:latin typeface="Segoe Print" panose="02000600000000000000" pitchFamily="2" charset="0"/>
              </a:rPr>
              <a:t>Un manteau coûte 164 euros. Le manteau coûte quatre fois plus cher que la chemise. J’achète le manteau et la chemise. Combien dois-je payer ?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71600" y="2348880"/>
            <a:ext cx="496855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3131840" y="17764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164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2564904"/>
            <a:ext cx="4968552" cy="57606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971600" y="3319530"/>
            <a:ext cx="4968552" cy="583876"/>
            <a:chOff x="971600" y="3319530"/>
            <a:chExt cx="4968552" cy="583876"/>
          </a:xfrm>
          <a:solidFill>
            <a:srgbClr val="FF0000"/>
          </a:solidFill>
        </p:grpSpPr>
        <p:sp>
          <p:nvSpPr>
            <p:cNvPr id="13" name="Rectangle 12"/>
            <p:cNvSpPr/>
            <p:nvPr/>
          </p:nvSpPr>
          <p:spPr>
            <a:xfrm>
              <a:off x="971600" y="3327342"/>
              <a:ext cx="4968552" cy="576064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/>
            <p:cNvCxnSpPr>
              <a:stCxn id="13" idx="0"/>
              <a:endCxn id="13" idx="2"/>
            </p:cNvCxnSpPr>
            <p:nvPr/>
          </p:nvCxnSpPr>
          <p:spPr>
            <a:xfrm>
              <a:off x="3455876" y="3327342"/>
              <a:ext cx="0" cy="57606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2167972" y="3327342"/>
              <a:ext cx="0" cy="57606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4788024" y="3319530"/>
              <a:ext cx="0" cy="57606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 flipH="1">
              <a:off x="1429337" y="3422896"/>
              <a:ext cx="3441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?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 flipH="1">
              <a:off x="2555776" y="3415960"/>
              <a:ext cx="3441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?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 flipH="1">
              <a:off x="3923928" y="3417980"/>
              <a:ext cx="3441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?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 flipH="1">
              <a:off x="5148064" y="3403232"/>
              <a:ext cx="3441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?</a:t>
              </a:r>
              <a:endParaRPr lang="fr-FR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977373" y="4365104"/>
            <a:ext cx="4968552" cy="583876"/>
            <a:chOff x="971600" y="3319530"/>
            <a:chExt cx="4968552" cy="583876"/>
          </a:xfrm>
        </p:grpSpPr>
        <p:sp>
          <p:nvSpPr>
            <p:cNvPr id="25" name="Rectangle 24"/>
            <p:cNvSpPr/>
            <p:nvPr/>
          </p:nvSpPr>
          <p:spPr>
            <a:xfrm>
              <a:off x="971600" y="3327342"/>
              <a:ext cx="4968552" cy="57606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25"/>
            <p:cNvCxnSpPr>
              <a:stCxn id="25" idx="0"/>
              <a:endCxn id="25" idx="2"/>
            </p:cNvCxnSpPr>
            <p:nvPr/>
          </p:nvCxnSpPr>
          <p:spPr>
            <a:xfrm>
              <a:off x="3455876" y="3327342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2167972" y="3327342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4788024" y="3319530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 flipH="1">
              <a:off x="1429337" y="3422896"/>
              <a:ext cx="544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41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 flipH="1">
              <a:off x="2555775" y="3415960"/>
              <a:ext cx="570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41</a:t>
              </a:r>
              <a:endParaRPr lang="fr-FR" dirty="0"/>
            </a:p>
          </p:txBody>
        </p:sp>
        <p:sp>
          <p:nvSpPr>
            <p:cNvPr id="31" name="ZoneTexte 30"/>
            <p:cNvSpPr txBox="1"/>
            <p:nvPr/>
          </p:nvSpPr>
          <p:spPr>
            <a:xfrm flipH="1">
              <a:off x="3923927" y="3417980"/>
              <a:ext cx="570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41</a:t>
              </a:r>
              <a:endParaRPr lang="fr-FR" dirty="0"/>
            </a:p>
          </p:txBody>
        </p:sp>
        <p:sp>
          <p:nvSpPr>
            <p:cNvPr id="32" name="ZoneTexte 31"/>
            <p:cNvSpPr txBox="1"/>
            <p:nvPr/>
          </p:nvSpPr>
          <p:spPr>
            <a:xfrm flipH="1">
              <a:off x="5148063" y="3403232"/>
              <a:ext cx="426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41</a:t>
              </a:r>
              <a:endParaRPr lang="fr-FR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993598" y="2564904"/>
            <a:ext cx="1190599" cy="5760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5940152" y="2348880"/>
            <a:ext cx="1244045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6166130" y="17764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41</a:t>
            </a:r>
            <a:endParaRPr lang="fr-FR" dirty="0"/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971600" y="5085184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Une chemise coute 41€</a:t>
            </a:r>
            <a:endParaRPr lang="fr-FR" sz="2400" dirty="0">
              <a:latin typeface="Segoe Print" panose="02000600000000000000" pitchFamily="2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1085533" y="5589240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164 + 41 = 205</a:t>
            </a:r>
            <a:endParaRPr lang="fr-FR" sz="2400" dirty="0">
              <a:latin typeface="Segoe Print" panose="02000600000000000000" pitchFamily="2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976064" y="6078364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Je dois payer 205€</a:t>
            </a:r>
            <a:endParaRPr lang="fr-FR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0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1" grpId="0" animBg="1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pPr lvl="0" algn="just"/>
            <a:r>
              <a:rPr lang="fr-FR" sz="2400" dirty="0">
                <a:latin typeface="Segoe Print" panose="02000600000000000000" pitchFamily="2" charset="0"/>
              </a:rPr>
              <a:t>Devinette : je pense à un nombre, je lui ajoute 2/3 de ce nombre et j’obtiens 375. Quel est le nombre auquel je pensais au départ ?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937738" y="3068960"/>
            <a:ext cx="3690585" cy="504056"/>
            <a:chOff x="971600" y="4437112"/>
            <a:chExt cx="3690585" cy="504056"/>
          </a:xfrm>
          <a:solidFill>
            <a:srgbClr val="FF0000"/>
          </a:solidFill>
        </p:grpSpPr>
        <p:sp>
          <p:nvSpPr>
            <p:cNvPr id="12" name="Rectangle 11"/>
            <p:cNvSpPr/>
            <p:nvPr/>
          </p:nvSpPr>
          <p:spPr>
            <a:xfrm>
              <a:off x="971600" y="4437112"/>
              <a:ext cx="1224136" cy="504056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95736" y="4437112"/>
              <a:ext cx="1224136" cy="504056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38049" y="4437112"/>
              <a:ext cx="1224136" cy="504056"/>
            </a:xfrm>
            <a:prstGeom prst="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28324" y="3068960"/>
            <a:ext cx="2451701" cy="504056"/>
            <a:chOff x="5345911" y="4186094"/>
            <a:chExt cx="2451701" cy="504056"/>
          </a:xfrm>
          <a:solidFill>
            <a:srgbClr val="FF0000"/>
          </a:solidFill>
        </p:grpSpPr>
        <p:sp>
          <p:nvSpPr>
            <p:cNvPr id="16" name="Rectangle 15"/>
            <p:cNvSpPr/>
            <p:nvPr/>
          </p:nvSpPr>
          <p:spPr>
            <a:xfrm>
              <a:off x="5345911" y="4186094"/>
              <a:ext cx="1224136" cy="50405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73476" y="4186094"/>
              <a:ext cx="1224136" cy="50405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Rectangle 5"/>
          <p:cNvSpPr/>
          <p:nvPr/>
        </p:nvSpPr>
        <p:spPr>
          <a:xfrm>
            <a:off x="937739" y="2060848"/>
            <a:ext cx="3690585" cy="57606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937739" y="3861048"/>
            <a:ext cx="614228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707904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375</a:t>
            </a:r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997492" y="4653136"/>
            <a:ext cx="6142287" cy="504056"/>
            <a:chOff x="997492" y="4653136"/>
            <a:chExt cx="6142287" cy="504056"/>
          </a:xfrm>
          <a:solidFill>
            <a:srgbClr val="FF0000"/>
          </a:solidFill>
        </p:grpSpPr>
        <p:grpSp>
          <p:nvGrpSpPr>
            <p:cNvPr id="23" name="Groupe 22"/>
            <p:cNvGrpSpPr/>
            <p:nvPr/>
          </p:nvGrpSpPr>
          <p:grpSpPr>
            <a:xfrm>
              <a:off x="997492" y="4653136"/>
              <a:ext cx="3690585" cy="504056"/>
              <a:chOff x="971600" y="4437112"/>
              <a:chExt cx="3690585" cy="504056"/>
            </a:xfrm>
            <a:grpFill/>
          </p:grpSpPr>
          <p:sp>
            <p:nvSpPr>
              <p:cNvPr id="24" name="Rectangle 23"/>
              <p:cNvSpPr/>
              <p:nvPr/>
            </p:nvSpPr>
            <p:spPr>
              <a:xfrm>
                <a:off x="971600" y="4437112"/>
                <a:ext cx="1224136" cy="504056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195736" y="4437112"/>
                <a:ext cx="1224136" cy="504056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38049" y="4437112"/>
                <a:ext cx="1224136" cy="504056"/>
              </a:xfrm>
              <a:prstGeom prst="rect">
                <a:avLst/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4688078" y="4653136"/>
              <a:ext cx="2451701" cy="504056"/>
              <a:chOff x="5345911" y="4186094"/>
              <a:chExt cx="2451701" cy="504056"/>
            </a:xfrm>
            <a:grpFill/>
          </p:grpSpPr>
          <p:sp>
            <p:nvSpPr>
              <p:cNvPr id="28" name="Rectangle 27"/>
              <p:cNvSpPr/>
              <p:nvPr/>
            </p:nvSpPr>
            <p:spPr>
              <a:xfrm>
                <a:off x="5345911" y="4186094"/>
                <a:ext cx="1224136" cy="50405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73476" y="4186094"/>
                <a:ext cx="1224136" cy="50405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1376539" y="4720498"/>
              <a:ext cx="7349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75</a:t>
              </a:r>
              <a:endParaRPr lang="fr-FR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600675" y="4720498"/>
              <a:ext cx="7349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75</a:t>
              </a:r>
              <a:endParaRPr lang="fr-FR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824811" y="4720498"/>
              <a:ext cx="7349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75</a:t>
              </a:r>
              <a:endParaRPr lang="fr-FR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5120955" y="4725144"/>
              <a:ext cx="7349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75</a:t>
              </a:r>
              <a:endParaRPr lang="fr-FR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100491" y="4725144"/>
              <a:ext cx="73493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75</a:t>
              </a:r>
              <a:endParaRPr lang="fr-FR" dirty="0"/>
            </a:p>
          </p:txBody>
        </p:sp>
      </p:grpSp>
      <p:sp>
        <p:nvSpPr>
          <p:cNvPr id="36" name="Titre 1"/>
          <p:cNvSpPr txBox="1">
            <a:spLocks/>
          </p:cNvSpPr>
          <p:nvPr/>
        </p:nvSpPr>
        <p:spPr>
          <a:xfrm>
            <a:off x="801877" y="5547852"/>
            <a:ext cx="7772400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3 x 75 = 225</a:t>
            </a:r>
            <a:endParaRPr lang="fr-FR" sz="2400" dirty="0"/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801877" y="5941733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Le nombre auquel je pensais est 225</a:t>
            </a:r>
            <a:r>
              <a:rPr lang="fr-FR" sz="2700" dirty="0" smtClean="0">
                <a:latin typeface="Segoe Print" panose="02000600000000000000" pitchFamily="2" charset="0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83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55576" y="2708920"/>
            <a:ext cx="5328592" cy="432048"/>
          </a:xfrm>
          <a:prstGeom prst="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24936" cy="1584176"/>
          </a:xfrm>
        </p:spPr>
        <p:txBody>
          <a:bodyPr>
            <a:normAutofit fontScale="90000"/>
          </a:bodyPr>
          <a:lstStyle/>
          <a:p>
            <a:pPr lvl="0" algn="just"/>
            <a:r>
              <a:rPr lang="fr-FR" sz="2400" dirty="0">
                <a:latin typeface="Segoe Print" panose="02000600000000000000" pitchFamily="2" charset="0"/>
              </a:rPr>
              <a:t>Louis et Emma ont chacun la même somme d’argent. Louis dépense  1 200€ et Emma dépense 900€. Emma a maintenant trois fois plus d'argent que Louis. Combien d'argent reste-t-il maintenant à Louis ?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060848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619672" y="2060848"/>
            <a:ext cx="4464496" cy="43204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1 200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55576" y="3356992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619672" y="3356992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483768" y="3356992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3347864" y="3356992"/>
            <a:ext cx="2736304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900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374711" y="4509120"/>
            <a:ext cx="2736304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900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646519" y="4509120"/>
            <a:ext cx="1728192" cy="43204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755576" y="2708920"/>
            <a:ext cx="2592288" cy="43204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333115" y="2708920"/>
            <a:ext cx="2736304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900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1619672" y="1844824"/>
            <a:ext cx="12098" cy="223224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6516216" y="206084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Louis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6516216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Emma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631770" y="3933056"/>
            <a:ext cx="4464496" cy="43204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1 200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3333115" y="5093568"/>
            <a:ext cx="2736304" cy="43204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900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631770" y="5093568"/>
            <a:ext cx="1728192" cy="43204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300</a:t>
            </a:r>
            <a:endParaRPr lang="fr-FR" dirty="0"/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3378278" y="3789040"/>
            <a:ext cx="12098" cy="201622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625741" y="6237312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2489837" y="6237312"/>
            <a:ext cx="864096" cy="43204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1607455" y="5678016"/>
            <a:ext cx="1728192" cy="43204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300</a:t>
            </a:r>
            <a:endParaRPr lang="fr-FR" dirty="0"/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5076056" y="5805264"/>
            <a:ext cx="3633325" cy="811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sz="2400" dirty="0" smtClean="0">
                <a:latin typeface="Segoe Print" panose="02000600000000000000" pitchFamily="2" charset="0"/>
              </a:rPr>
              <a:t>Il reste 150€ à Louis.</a:t>
            </a:r>
            <a:endParaRPr lang="fr-FR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6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9" grpId="0"/>
      <p:bldP spid="28" grpId="0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1462</TotalTime>
  <Words>958</Words>
  <Application>Microsoft Office PowerPoint</Application>
  <PresentationFormat>Affichage à l'écran (4:3)</PresentationFormat>
  <Paragraphs>192</Paragraphs>
  <Slides>21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Segoe Print</vt:lpstr>
      <vt:lpstr>Wingdings</vt:lpstr>
      <vt:lpstr>Thème Office</vt:lpstr>
      <vt:lpstr>Mardi 2 Février 2021 </vt:lpstr>
      <vt:lpstr>Un escargot recule de 38,5 cm, puis avance de 73,4 cm et recule encore 6 cm. De combien de cm cet escargot a-t-il avancé en tout ? </vt:lpstr>
      <vt:lpstr>Un manteau coûte 164 euros. Le manteau coûte quatre fois plus cher que la chemise. J’achète le manteau et la chemise. Combien dois-je payer ?</vt:lpstr>
      <vt:lpstr>Devinette : je pense à un nombre, je lui ajoute 2/3 de ce nombre et j’obtiens 375. Quel est le nombre auquel je pensais au départ ?</vt:lpstr>
      <vt:lpstr>Louis et Emma ont chacun la même somme d’argent. Louis dépense  1 200€ et Emma dépense 900€. Emma a maintenant trois fois plus d'argent que Louis. Combien d'argent reste-t-il maintenant à Louis ?</vt:lpstr>
      <vt:lpstr>L’escargot a avancé de 28,9 cm.  </vt:lpstr>
      <vt:lpstr>Un manteau coûte 164 euros. Le manteau coûte quatre fois plus cher que la chemise. J’achète le manteau et la chemise. Combien dois-je payer ?</vt:lpstr>
      <vt:lpstr>Devinette : je pense à un nombre, je lui ajoute 2/3 de ce nombre et j’obtiens 375. Quel est le nombre auquel je pensais au départ ?</vt:lpstr>
      <vt:lpstr>Louis et Emma ont chacun la même somme d’argent. Louis dépense  1 200€ et Emma dépense 900€. Emma a maintenant trois fois plus d'argent que Louis. Combien d'argent reste-t-il maintenant à Louis ?</vt:lpstr>
      <vt:lpstr>Représenter / Modéliser </vt:lpstr>
      <vt:lpstr>Représenter / Modéliser ?  </vt:lpstr>
      <vt:lpstr>Différents registres …   </vt:lpstr>
      <vt:lpstr>Le processus de modélisation</vt:lpstr>
      <vt:lpstr>Le processus d’abstraction</vt:lpstr>
      <vt:lpstr>Des étapes du processus d’abstraction</vt:lpstr>
      <vt:lpstr>Modélisation </vt:lpstr>
      <vt:lpstr>Présentation PowerPoint</vt:lpstr>
      <vt:lpstr>Présentation PowerPoint</vt:lpstr>
      <vt:lpstr>2. J’ai 48 billes, je fais des sacs de 3 billes, combien ai-je de sacs ?  </vt:lpstr>
      <vt:lpstr>Modélisation </vt:lpstr>
      <vt:lpstr>Mise en œuvre en classe …  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Mercredi 6 janvier 2021</dc:title>
  <dc:creator>Patricia Lanata</dc:creator>
  <cp:lastModifiedBy>Samira Kamara</cp:lastModifiedBy>
  <cp:revision>351</cp:revision>
  <dcterms:created xsi:type="dcterms:W3CDTF">2021-01-05T07:37:45Z</dcterms:created>
  <dcterms:modified xsi:type="dcterms:W3CDTF">2021-02-02T15:25:53Z</dcterms:modified>
</cp:coreProperties>
</file>