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69" r:id="rId5"/>
    <p:sldId id="270" r:id="rId6"/>
    <p:sldId id="259" r:id="rId7"/>
    <p:sldId id="271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72" r:id="rId16"/>
    <p:sldId id="267" r:id="rId17"/>
    <p:sldId id="268" r:id="rId1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éphanie Decultot" initials="SD" lastIdx="3" clrIdx="0">
    <p:extLst>
      <p:ext uri="{19B8F6BF-5375-455C-9EA6-DF929625EA0E}">
        <p15:presenceInfo xmlns:p15="http://schemas.microsoft.com/office/powerpoint/2012/main" userId="S-1-5-21-1750527873-1037266120-3498459047-1707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8-30T19:29:27.005" idx="1">
    <p:pos x="7043" y="1603"/>
    <p:text>Sinon, arrêt maladie pour l'enseignant.</p:text>
    <p:extLst>
      <p:ext uri="{C676402C-5697-4E1C-873F-D02D1690AC5C}">
        <p15:threadingInfo xmlns:p15="http://schemas.microsoft.com/office/powerpoint/2012/main" timeZoneBias="-12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586564-8ECE-4730-89CD-BA47C224B9D9}" type="datetimeFigureOut">
              <a:rPr lang="fr-FR" smtClean="0"/>
              <a:t>01/09/2020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95B0BF-2828-4734-BA5A-3E3974A81C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48551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A0A54A1-4D64-4BA4-A959-4B93232BA8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5D4C314-6B69-42EF-835E-F2E8859C55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BD20646-5457-40C2-AE28-85A04CA8B9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6C6BD-3D92-4292-BE4B-2B67640D3CDD}" type="datetimeFigureOut">
              <a:rPr lang="fr-FR" smtClean="0"/>
              <a:t>01/09/2020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2DBF18F-E661-4EE0-B3E0-86FC5ADC8D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DC74F78-1B70-4608-B10E-1B479E9059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291FA-66E0-42D2-B83C-69414045DF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263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4392397-2C9C-4129-B6B3-FD4461AB3A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96BAC10-0BD1-4FB1-80E9-D93F9A871C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74E9CDF-33B6-4819-90A3-0705C66AF3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6C6BD-3D92-4292-BE4B-2B67640D3CDD}" type="datetimeFigureOut">
              <a:rPr lang="fr-FR" smtClean="0"/>
              <a:t>01/09/2020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C18C659-631C-4D0B-B2D2-D5BFE0C281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FBB0084-ED79-4C1F-91FD-601030401A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291FA-66E0-42D2-B83C-69414045DF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2043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874FF657-B0A2-450C-9739-8F297626BE2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2154F84-15F6-4D8B-8E71-2BC7EAD323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3693704-EF5D-4230-B273-3DF3261C43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6C6BD-3D92-4292-BE4B-2B67640D3CDD}" type="datetimeFigureOut">
              <a:rPr lang="fr-FR" smtClean="0"/>
              <a:t>01/09/2020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28FA206-770C-4FFE-A344-C69515EB4D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0F83750-2BB6-4BE7-99E0-B482E69CE9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291FA-66E0-42D2-B83C-69414045DF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9899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CB47487-7DB6-4AA4-AA44-805706DD8D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AE3CE30-A458-4065-9C61-23F340B6C5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217C0E2-319C-4C66-B94B-3EA9099813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6C6BD-3D92-4292-BE4B-2B67640D3CDD}" type="datetimeFigureOut">
              <a:rPr lang="fr-FR" smtClean="0"/>
              <a:t>01/09/2020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DB4C35A-4D37-40F0-A58B-BCBAD1B39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E6B8818-2B79-44F9-B324-8287985841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291FA-66E0-42D2-B83C-69414045DF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93091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C2365E7-1FB9-4564-A20A-2039D3FE5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EE604EE-163C-44BF-B359-2100E53F8E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A8FB98B-BF96-44D8-A643-FE77468DCD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6C6BD-3D92-4292-BE4B-2B67640D3CDD}" type="datetimeFigureOut">
              <a:rPr lang="fr-FR" smtClean="0"/>
              <a:t>01/09/2020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63402FD-5FB4-41F0-AD4D-EA31D81712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5D90778-FB1B-4937-A855-3CB31C9224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291FA-66E0-42D2-B83C-69414045DF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2253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FBAD102-E382-40EF-9DE6-3CBC73C04E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60BF786-E583-4265-B282-46F7C66B6F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CF3694C-3B35-4292-ADD4-5C92260B73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07F6A84-2BDD-4DDD-92A7-213B1577D5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6C6BD-3D92-4292-BE4B-2B67640D3CDD}" type="datetimeFigureOut">
              <a:rPr lang="fr-FR" smtClean="0"/>
              <a:t>01/09/2020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77C5BAC-D6FC-4B10-89EC-8D70A20CAD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B916C56-36F9-493A-B2DF-38444D164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291FA-66E0-42D2-B83C-69414045DF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1219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10EA782-6237-4C54-91B2-B0CEEAC106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276689E-29F2-4642-9E10-B4A6F9F979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D74D100-4D9B-44A6-B0C1-978FB2F11F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B1050C2-3667-4D4A-8B56-F947115B6D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BE4D3A7E-5B83-4949-AC1C-6F348DC3E1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1A20E402-4A19-4E6C-A8F1-B7D8B342AC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6C6BD-3D92-4292-BE4B-2B67640D3CDD}" type="datetimeFigureOut">
              <a:rPr lang="fr-FR" smtClean="0"/>
              <a:t>01/09/2020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1520983F-2948-43EF-88B8-6F4C4BBFC1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F4C1E9E3-905D-49E1-A864-363C219EE4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291FA-66E0-42D2-B83C-69414045DF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2427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E02910F-30AC-4465-8535-D83B6DDDF1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F833BE94-6CFF-4EC5-8AB9-FD208BD4E7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6C6BD-3D92-4292-BE4B-2B67640D3CDD}" type="datetimeFigureOut">
              <a:rPr lang="fr-FR" smtClean="0"/>
              <a:t>01/09/2020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F9F6550-F6B1-40CA-A220-D56BAB2E62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8B14955A-A4C4-41EF-8A75-2C05A1FC0B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291FA-66E0-42D2-B83C-69414045DF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4506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1C0E249F-703A-48DC-A02C-3463CA4526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6C6BD-3D92-4292-BE4B-2B67640D3CDD}" type="datetimeFigureOut">
              <a:rPr lang="fr-FR" smtClean="0"/>
              <a:t>01/09/2020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C849E1E1-713B-4EF3-892A-BDA1472E6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D3DABF9-4A94-46C0-BC49-B62B89FCCC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291FA-66E0-42D2-B83C-69414045DF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3361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DDF9801-4735-43B2-84B2-07B4717957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CFD39D5-6A52-4472-A12C-AADC8D65D7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3365DDD-857F-4EE5-9BDC-9E555D6DAE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1161582-8512-48E4-BDF4-961781D7A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6C6BD-3D92-4292-BE4B-2B67640D3CDD}" type="datetimeFigureOut">
              <a:rPr lang="fr-FR" smtClean="0"/>
              <a:t>01/09/2020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A2CCD5C-DCD2-4986-A8B1-1B80CB920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753648B-A646-460F-9B56-9113F11849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291FA-66E0-42D2-B83C-69414045DF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0225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396610B-C67B-4E3A-9418-7BE8837FAC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2C4C0E58-AF50-42B7-AF68-57285438AA9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227DC49-1136-4E76-B482-980E928474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6B39486-DA51-4225-A246-8C79FEFCD7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6C6BD-3D92-4292-BE4B-2B67640D3CDD}" type="datetimeFigureOut">
              <a:rPr lang="fr-FR" smtClean="0"/>
              <a:t>01/09/2020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469345C-A07E-444E-A47B-53E73605BB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511B506-2D24-4171-A0B7-EADFA8857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291FA-66E0-42D2-B83C-69414045DF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0000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10DCAB3D-BCF0-44B1-8600-BBCD263D03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EF3130F-08B9-47AE-844C-6D40B63BA5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063ED13-8936-4C78-B8F6-EF947D7BC7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96C6BD-3D92-4292-BE4B-2B67640D3CDD}" type="datetimeFigureOut">
              <a:rPr lang="fr-FR" smtClean="0"/>
              <a:t>01/09/2020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E857518-932E-4612-895F-06C1D4DAC6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108D758-69F7-4DEB-BFF6-6BF9EC690C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C291FA-66E0-42D2-B83C-69414045DF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6817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eduscol.education.fr/Rentr&#233;e-2020-plan-de-continuit&#233;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80FF991-591D-4D59-9930-6595C9AC85B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Conseil de directeurs n°1</a:t>
            </a:r>
            <a:br>
              <a:rPr lang="fr-FR" dirty="0"/>
            </a:br>
            <a:r>
              <a:rPr lang="fr-FR" dirty="0"/>
              <a:t>lundi 31 août 2020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5A55C0A0-585E-422A-A5B8-F8596611BC6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  <a:p>
            <a:r>
              <a:rPr lang="fr-FR" dirty="0"/>
              <a:t>Circonscription de Mantes La Jolie I</a:t>
            </a:r>
          </a:p>
        </p:txBody>
      </p:sp>
    </p:spTree>
    <p:extLst>
      <p:ext uri="{BB962C8B-B14F-4D97-AF65-F5344CB8AC3E}">
        <p14:creationId xmlns:p14="http://schemas.microsoft.com/office/powerpoint/2010/main" val="33015689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9611AD2-98B9-496D-AA9B-FF16504C24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chemeClr val="accent1"/>
                </a:solidFill>
              </a:rPr>
              <a:t>Protocole sanitaire du 26 août 2020</a:t>
            </a:r>
            <a:br>
              <a:rPr lang="fr-FR" dirty="0">
                <a:solidFill>
                  <a:schemeClr val="accent1"/>
                </a:solidFill>
              </a:rPr>
            </a:br>
            <a:r>
              <a:rPr lang="fr-FR" dirty="0">
                <a:solidFill>
                  <a:schemeClr val="accent1"/>
                </a:solidFill>
              </a:rPr>
              <a:t>(cf. documents transmis)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4FFAD3C-F227-482C-BD61-F9C77FD1F7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u="sng" dirty="0"/>
              <a:t>VI) ALERTE</a:t>
            </a:r>
          </a:p>
          <a:p>
            <a:endParaRPr lang="fr-FR" dirty="0"/>
          </a:p>
          <a:p>
            <a:r>
              <a:rPr lang="fr-FR" dirty="0"/>
              <a:t>En cas de COVID au sein de l’école, suivre le protocole et en informer la circonscription au plus vite.</a:t>
            </a:r>
          </a:p>
          <a:p>
            <a:endParaRPr lang="fr-FR" dirty="0"/>
          </a:p>
          <a:p>
            <a:r>
              <a:rPr lang="fr-FR" dirty="0"/>
              <a:t>Cf. infirmières scolaires</a:t>
            </a:r>
          </a:p>
          <a:p>
            <a:r>
              <a:rPr lang="fr-F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 s’agira d’informer et de former les élèves, les familles et les professionnels des protocoles mis en place sur chaque école.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761965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B9C5FC2-BFF6-4DC9-ADAD-ED8D92A5A8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PLAN DE FORMATION 2020 </a:t>
            </a:r>
            <a:r>
              <a:rPr lang="fr-FR" dirty="0">
                <a:solidFill>
                  <a:schemeClr val="accent1"/>
                </a:solidFill>
              </a:rPr>
              <a:t>2021</a:t>
            </a:r>
            <a:br>
              <a:rPr lang="fr-FR" dirty="0">
                <a:solidFill>
                  <a:schemeClr val="accent1"/>
                </a:solidFill>
              </a:rPr>
            </a:br>
            <a:endParaRPr lang="fr-FR" dirty="0">
              <a:solidFill>
                <a:schemeClr val="accent1"/>
              </a:solidFill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793E6C7-496B-43CF-8304-D4A4810528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Stages inter degrés : présentation</a:t>
            </a:r>
          </a:p>
          <a:p>
            <a:r>
              <a:rPr lang="fr-FR" dirty="0"/>
              <a:t>Animations pédagogiques</a:t>
            </a:r>
          </a:p>
          <a:p>
            <a:r>
              <a:rPr lang="fr-FR" dirty="0"/>
              <a:t>Constellations</a:t>
            </a:r>
          </a:p>
        </p:txBody>
      </p:sp>
    </p:spTree>
    <p:extLst>
      <p:ext uri="{BB962C8B-B14F-4D97-AF65-F5344CB8AC3E}">
        <p14:creationId xmlns:p14="http://schemas.microsoft.com/office/powerpoint/2010/main" val="11002953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71FE047-1ABD-4459-9689-6E9FF11AB8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>
                <a:solidFill>
                  <a:schemeClr val="accent1"/>
                </a:solidFill>
              </a:rPr>
              <a:t>PLAN LECTURE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9DD8E01-3504-40DD-B4A8-E964EB4B64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1 enseignant sur la circonscription.</a:t>
            </a:r>
          </a:p>
          <a:p>
            <a:r>
              <a:rPr lang="fr-FR" dirty="0"/>
              <a:t>Il reste des places (1 groupe de travail peut être construit).</a:t>
            </a:r>
          </a:p>
        </p:txBody>
      </p:sp>
    </p:spTree>
    <p:extLst>
      <p:ext uri="{BB962C8B-B14F-4D97-AF65-F5344CB8AC3E}">
        <p14:creationId xmlns:p14="http://schemas.microsoft.com/office/powerpoint/2010/main" val="33535788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0E853D2-11E3-451F-B49B-14106E85F2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>
                <a:solidFill>
                  <a:schemeClr val="accent1"/>
                </a:solidFill>
              </a:rPr>
              <a:t>Calendrier 2020 2021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0B82224-E5EC-4129-837B-A4A110CBAF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Conseils de directeurs </a:t>
            </a:r>
          </a:p>
          <a:p>
            <a:r>
              <a:rPr lang="fr-FR" dirty="0"/>
              <a:t>Elections de parents (cf. diapositive suivante)</a:t>
            </a:r>
          </a:p>
          <a:p>
            <a:r>
              <a:rPr lang="fr-FR" dirty="0"/>
              <a:t>PPMS</a:t>
            </a:r>
          </a:p>
          <a:p>
            <a:r>
              <a:rPr lang="fr-FR" b="1" dirty="0">
                <a:solidFill>
                  <a:srgbClr val="000000"/>
                </a:solidFill>
                <a:latin typeface="Book Antiqua" panose="0204060205030503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Les enseignants dont le rendez-vous de carrière n’a pu avoir lieu en raison de la crise sanitaire seront évalués avant le 15 octobre 2020.</a:t>
            </a:r>
            <a:endParaRPr lang="fr-FR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535451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1134D3A-746F-45E1-AA4B-75C91F01DF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ELECTIONS DE PARENTS D’ELEVES</a:t>
            </a:r>
          </a:p>
        </p:txBody>
      </p:sp>
      <p:pic>
        <p:nvPicPr>
          <p:cNvPr id="4" name="Espace réservé du contenu 3">
            <a:extLst>
              <a:ext uri="{FF2B5EF4-FFF2-40B4-BE49-F238E27FC236}">
                <a16:creationId xmlns:a16="http://schemas.microsoft.com/office/drawing/2014/main" id="{36051655-1F3F-4E51-8178-600A430A4C83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43276" y="1422400"/>
            <a:ext cx="9978724" cy="5219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7155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5AFCB03-6197-4068-B8F1-F1FCF6F08B6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QUESTIONS DIVERSES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CFBC3C7-5AB9-4571-8B1E-57F3B873EEF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Sorties scolaires</a:t>
            </a:r>
          </a:p>
          <a:p>
            <a:r>
              <a:rPr lang="fr-FR" dirty="0"/>
              <a:t>Bilans fiches actions Projet Ecole</a:t>
            </a:r>
          </a:p>
          <a:p>
            <a:r>
              <a:rPr lang="fr-FR" dirty="0"/>
              <a:t>Assistants pédagogiques</a:t>
            </a:r>
          </a:p>
        </p:txBody>
      </p:sp>
    </p:spTree>
    <p:extLst>
      <p:ext uri="{BB962C8B-B14F-4D97-AF65-F5344CB8AC3E}">
        <p14:creationId xmlns:p14="http://schemas.microsoft.com/office/powerpoint/2010/main" val="431808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C61F9C4-9624-49E2-99F0-4127D0ED69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6138"/>
          </a:xfrm>
        </p:spPr>
        <p:txBody>
          <a:bodyPr>
            <a:normAutofit fontScale="90000"/>
          </a:bodyPr>
          <a:lstStyle/>
          <a:p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1B8BB85-1E1A-4861-8EFA-EE4BE02E30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fr-FR" b="1" dirty="0"/>
          </a:p>
          <a:p>
            <a:pPr marL="0" indent="0" algn="ctr">
              <a:buNone/>
            </a:pPr>
            <a:r>
              <a:rPr lang="fr-FR" b="1" dirty="0"/>
              <a:t>MERCI POUR VOTRE ATTENTION.</a:t>
            </a:r>
          </a:p>
          <a:p>
            <a:pPr algn="ctr"/>
            <a:endParaRPr lang="fr-FR" b="1" dirty="0"/>
          </a:p>
          <a:p>
            <a:pPr marL="0" indent="0" algn="ctr">
              <a:buNone/>
            </a:pPr>
            <a:r>
              <a:rPr lang="fr-FR" b="1" dirty="0"/>
              <a:t>BONNE RENTREE SCOLAIRE AINSI QU’A VOS EQUIPES</a:t>
            </a:r>
          </a:p>
        </p:txBody>
      </p:sp>
    </p:spTree>
    <p:extLst>
      <p:ext uri="{BB962C8B-B14F-4D97-AF65-F5344CB8AC3E}">
        <p14:creationId xmlns:p14="http://schemas.microsoft.com/office/powerpoint/2010/main" val="24083676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C1178E9-4BEE-487D-958F-5F7E645692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>
                <a:solidFill>
                  <a:schemeClr val="accent1"/>
                </a:solidFill>
              </a:rPr>
              <a:t>DOCUMENTS DE RENTREE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AA11592-4182-4E4F-863B-5AA9814313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Lettre aux familles</a:t>
            </a:r>
          </a:p>
          <a:p>
            <a:r>
              <a:rPr lang="fr-FR" dirty="0"/>
              <a:t>Circulaire de rentrée du 7 juillet 2020</a:t>
            </a:r>
          </a:p>
          <a:p>
            <a:r>
              <a:rPr lang="fr-FR" dirty="0"/>
              <a:t>Plan de continuité pédagogique</a:t>
            </a:r>
          </a:p>
          <a:p>
            <a:r>
              <a:rPr lang="fr-FR" dirty="0"/>
              <a:t>Protocole sanitaire du 26/08/2020</a:t>
            </a:r>
          </a:p>
          <a:p>
            <a:r>
              <a:rPr lang="fr-FR" dirty="0"/>
              <a:t>Fiches EPS, Education Musicale, Internat, Restauration scolaire et Récréation.</a:t>
            </a:r>
          </a:p>
          <a:p>
            <a:pPr marL="0" indent="0">
              <a:buNone/>
            </a:pP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075178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C1D72F5-0A9E-4168-AB71-1E4905BDCC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>
                <a:solidFill>
                  <a:schemeClr val="accent1"/>
                </a:solidFill>
              </a:rPr>
              <a:t>Accueil et présentation de l’équipe de circonscription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8877C7E-FE56-4C29-8C5D-7C5A208DA3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/>
              <a:t>Mme Stéphanie DECULTOT, IEN</a:t>
            </a:r>
          </a:p>
          <a:p>
            <a:r>
              <a:rPr lang="fr-FR" dirty="0"/>
              <a:t>Mme Stéphanie MOROY, assistante de la circonscription</a:t>
            </a:r>
          </a:p>
          <a:p>
            <a:r>
              <a:rPr lang="fr-FR" dirty="0"/>
              <a:t>Mme Samira KAMARA, CPC </a:t>
            </a:r>
          </a:p>
          <a:p>
            <a:r>
              <a:rPr lang="fr-FR" dirty="0" err="1"/>
              <a:t>M.Lionel</a:t>
            </a:r>
            <a:r>
              <a:rPr lang="fr-FR" dirty="0"/>
              <a:t> ROUSSEU-SALET, CPC Education Musicale</a:t>
            </a:r>
          </a:p>
          <a:p>
            <a:r>
              <a:rPr lang="fr-FR" dirty="0"/>
              <a:t>M. Xavier FONTANGES, CPC numérique</a:t>
            </a:r>
          </a:p>
          <a:p>
            <a:r>
              <a:rPr lang="fr-FR" dirty="0"/>
              <a:t>Mme LARIBALDIE Clémence, CPC Arts Visuels</a:t>
            </a:r>
          </a:p>
          <a:p>
            <a:endParaRPr lang="fr-FR" dirty="0"/>
          </a:p>
          <a:p>
            <a:r>
              <a:rPr lang="fr-FR" dirty="0">
                <a:solidFill>
                  <a:srgbClr val="FF0000"/>
                </a:solidFill>
              </a:rPr>
              <a:t>2 postes de CPC à pourvoir  (</a:t>
            </a:r>
            <a:r>
              <a:rPr lang="fr-FR" dirty="0" err="1">
                <a:solidFill>
                  <a:srgbClr val="FF0000"/>
                </a:solidFill>
              </a:rPr>
              <a:t>cf.candidature</a:t>
            </a:r>
            <a:r>
              <a:rPr lang="fr-FR" dirty="0">
                <a:solidFill>
                  <a:srgbClr val="FF0000"/>
                </a:solidFill>
              </a:rPr>
              <a:t>)</a:t>
            </a:r>
          </a:p>
          <a:p>
            <a:r>
              <a:rPr lang="fr-FR" dirty="0">
                <a:solidFill>
                  <a:srgbClr val="FF0000"/>
                </a:solidFill>
              </a:rPr>
              <a:t>2 postes de coordonnateurs de réseau à pourvoir (</a:t>
            </a:r>
            <a:r>
              <a:rPr lang="fr-FR" dirty="0" err="1">
                <a:solidFill>
                  <a:srgbClr val="FF0000"/>
                </a:solidFill>
              </a:rPr>
              <a:t>cf.candidature</a:t>
            </a:r>
            <a:r>
              <a:rPr lang="fr-FR" dirty="0">
                <a:solidFill>
                  <a:srgbClr val="FF0000"/>
                </a:solidFill>
              </a:rPr>
              <a:t>)</a:t>
            </a:r>
          </a:p>
          <a:p>
            <a:endParaRPr lang="fr-FR" dirty="0">
              <a:solidFill>
                <a:srgbClr val="FF0000"/>
              </a:solidFill>
            </a:endParaRPr>
          </a:p>
          <a:p>
            <a:endParaRPr lang="fr-FR" dirty="0">
              <a:solidFill>
                <a:srgbClr val="FF0000"/>
              </a:solidFill>
            </a:endParaRPr>
          </a:p>
          <a:p>
            <a:endParaRPr lang="fr-FR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fr-FR" dirty="0">
              <a:solidFill>
                <a:srgbClr val="FF0000"/>
              </a:solidFill>
            </a:endParaRPr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373518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ED0151F-DC1C-4E0F-B431-8FD1AFFA7F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>
                <a:solidFill>
                  <a:schemeClr val="accent1"/>
                </a:solidFill>
              </a:rPr>
              <a:t>La carte scolaire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B81977A-8BD5-428C-B948-8C187B5CA4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Je vous remercie pour les remontées d’effectifs à la circonscription.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err="1"/>
              <a:t>M.le</a:t>
            </a:r>
            <a:r>
              <a:rPr lang="fr-FR" dirty="0"/>
              <a:t> Directeur Académique n’a prononcé aucune mesure d’ajustement pour notre circonscription.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M. le Directeur Académique vous remercie par ailleurs pour les remontées dans ONDES.</a:t>
            </a:r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59305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ECEE08A-3511-455F-B7FA-D3AC8B708C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>
                <a:solidFill>
                  <a:schemeClr val="accent1"/>
                </a:solidFill>
              </a:rPr>
              <a:t>LA CIRCULAIRE DE RENTREE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65E6674-F354-4FD0-924B-2F8F01B3B2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L'École de la République œuvre à l'accomplissement des élèves par </a:t>
            </a:r>
            <a:r>
              <a:rPr lang="fr-FR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l'élévation du niveau général</a:t>
            </a:r>
            <a:r>
              <a:rPr lang="fr-FR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leur bien-être et la </a:t>
            </a:r>
            <a:r>
              <a:rPr lang="fr-FR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justice sociale</a:t>
            </a:r>
            <a:r>
              <a:rPr lang="fr-FR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L'objectif prioritaire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est de </a:t>
            </a:r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résorber les écarts dus à la crise sanitaire.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ce qui implique </a:t>
            </a:r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d'identifier les besoins propres à chaque élève et d'y répondre de manière personnalisée.</a:t>
            </a:r>
          </a:p>
          <a:p>
            <a:endParaRPr lang="fr-FR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fr-FR" dirty="0"/>
              <a:t>				</a:t>
            </a:r>
          </a:p>
        </p:txBody>
      </p:sp>
    </p:spTree>
    <p:extLst>
      <p:ext uri="{BB962C8B-B14F-4D97-AF65-F5344CB8AC3E}">
        <p14:creationId xmlns:p14="http://schemas.microsoft.com/office/powerpoint/2010/main" val="5418038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B11F908-E4AF-408C-A659-40B1B08657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>
                <a:solidFill>
                  <a:schemeClr val="accent1"/>
                </a:solidFill>
              </a:rPr>
              <a:t>Circulaire de rentrée :</a:t>
            </a:r>
            <a:r>
              <a:rPr lang="fr-FR" b="1" dirty="0">
                <a:solidFill>
                  <a:srgbClr val="0070C0"/>
                </a:solidFill>
              </a:rPr>
              <a:t>4 PRIORITES</a:t>
            </a:r>
            <a:br>
              <a:rPr lang="fr-FR" b="1" dirty="0">
                <a:solidFill>
                  <a:srgbClr val="0070C0"/>
                </a:solidFill>
              </a:rPr>
            </a:br>
            <a:r>
              <a:rPr lang="fr-FR" dirty="0">
                <a:solidFill>
                  <a:schemeClr val="accent1"/>
                </a:solidFill>
              </a:rPr>
              <a:t> </a:t>
            </a:r>
          </a:p>
        </p:txBody>
      </p:sp>
      <p:sp>
        <p:nvSpPr>
          <p:cNvPr id="4" name="Rectangle à coins arrondis 1">
            <a:extLst>
              <a:ext uri="{FF2B5EF4-FFF2-40B4-BE49-F238E27FC236}">
                <a16:creationId xmlns:a16="http://schemas.microsoft.com/office/drawing/2014/main" id="{0669C066-5CFB-4182-83C3-91913899C9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3499" y="2038349"/>
            <a:ext cx="3867151" cy="168275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marL="0" indent="0" algn="ctr">
              <a:buNone/>
            </a:pPr>
            <a:r>
              <a:rPr lang="fr-FR" b="1" dirty="0"/>
              <a:t>Protéger</a:t>
            </a:r>
            <a:r>
              <a:rPr lang="fr-FR" dirty="0"/>
              <a:t> la santé des élèves et des personnels </a:t>
            </a:r>
            <a:endParaRPr lang="fr-FR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" name="Rectangle à coins arrondis 2">
            <a:extLst>
              <a:ext uri="{FF2B5EF4-FFF2-40B4-BE49-F238E27FC236}">
                <a16:creationId xmlns:a16="http://schemas.microsoft.com/office/drawing/2014/main" id="{E8401624-0457-418D-A17D-46006F5D4FB1}"/>
              </a:ext>
            </a:extLst>
          </p:cNvPr>
          <p:cNvSpPr/>
          <p:nvPr/>
        </p:nvSpPr>
        <p:spPr>
          <a:xfrm>
            <a:off x="1390650" y="4623385"/>
            <a:ext cx="3994150" cy="177106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/>
              <a:t>Développer l'esprit d'</a:t>
            </a:r>
            <a:r>
              <a:rPr lang="fr-FR" b="1" dirty="0" err="1"/>
              <a:t>éqipe</a:t>
            </a:r>
            <a:r>
              <a:rPr lang="fr-FR" b="1" dirty="0"/>
              <a:t> </a:t>
            </a:r>
            <a:r>
              <a:rPr lang="fr-FR" dirty="0"/>
              <a:t>chez les adultes  et chez les élèves </a:t>
            </a:r>
            <a:endParaRPr lang="fr-FR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7" name="Rectangle à coins arrondis 4">
            <a:extLst>
              <a:ext uri="{FF2B5EF4-FFF2-40B4-BE49-F238E27FC236}">
                <a16:creationId xmlns:a16="http://schemas.microsoft.com/office/drawing/2014/main" id="{2DB417C6-0A99-4DCF-ACCC-1DCD763C6C8F}"/>
              </a:ext>
            </a:extLst>
          </p:cNvPr>
          <p:cNvSpPr/>
          <p:nvPr/>
        </p:nvSpPr>
        <p:spPr>
          <a:xfrm>
            <a:off x="6540500" y="4490035"/>
            <a:ext cx="3488828" cy="177106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/>
              <a:t>Transmettre les valeurs</a:t>
            </a:r>
            <a:r>
              <a:rPr lang="fr-FR" dirty="0"/>
              <a:t> civiques</a:t>
            </a:r>
            <a:endParaRPr lang="fr-FR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8" name="Rectangle à coins arrondis 3">
            <a:extLst>
              <a:ext uri="{FF2B5EF4-FFF2-40B4-BE49-F238E27FC236}">
                <a16:creationId xmlns:a16="http://schemas.microsoft.com/office/drawing/2014/main" id="{5099C209-7286-4F6E-A036-AAE68F2415DB}"/>
              </a:ext>
            </a:extLst>
          </p:cNvPr>
          <p:cNvSpPr/>
          <p:nvPr/>
        </p:nvSpPr>
        <p:spPr>
          <a:xfrm>
            <a:off x="5901179" y="1894789"/>
            <a:ext cx="4528530" cy="199878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b="1" dirty="0"/>
              <a:t>Assurer la pleine inclusion</a:t>
            </a:r>
            <a:r>
              <a:rPr lang="fr-FR" dirty="0"/>
              <a:t> des enfants à besoins éducatifs particuliers </a:t>
            </a:r>
            <a:endParaRPr lang="fr-FR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15104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31AC19B-4CB8-4A3A-9FEB-C77FC39FCC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>
                <a:solidFill>
                  <a:schemeClr val="accent1"/>
                </a:solidFill>
              </a:rPr>
              <a:t>La circulaire de rentrée 2020 du 10-7-2020 : Etablir un cadre serein et construire des parcours de scolarisation personnalisés.</a:t>
            </a:r>
            <a:br>
              <a:rPr lang="fr-FR" dirty="0">
                <a:solidFill>
                  <a:schemeClr val="accent1"/>
                </a:solidFill>
              </a:rPr>
            </a:br>
            <a:endParaRPr lang="fr-FR" dirty="0">
              <a:solidFill>
                <a:schemeClr val="accent1"/>
              </a:solidFill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88879CD-6A53-4421-916B-CDF8D50E7D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fr-FR" dirty="0"/>
              <a:t>Evaluations CP et CE1 (du 14 septembre 2020 au 2 octobre 2020)</a:t>
            </a:r>
          </a:p>
          <a:p>
            <a:r>
              <a:rPr lang="fr-FR" dirty="0"/>
              <a:t>Les évaluations nationales de 6e se tiendront </a:t>
            </a:r>
            <a:r>
              <a:rPr lang="fr-FR" b="1" dirty="0"/>
              <a:t>à partir du 14 septembre. </a:t>
            </a:r>
            <a:r>
              <a:rPr lang="fr-FR" dirty="0"/>
              <a:t>Elles s'étoffent avec notamment </a:t>
            </a:r>
            <a:r>
              <a:rPr lang="fr-FR" b="1" dirty="0"/>
              <a:t>un test de fluence en lecture</a:t>
            </a:r>
            <a:r>
              <a:rPr lang="fr-FR" dirty="0"/>
              <a:t> pour mieux identifier les besoins des élèves et offrir des résultats plus précis.</a:t>
            </a:r>
          </a:p>
          <a:p>
            <a:endParaRPr lang="fr-FR" dirty="0"/>
          </a:p>
          <a:p>
            <a:r>
              <a:rPr lang="fr-FR" dirty="0"/>
              <a:t>Outils de positionnement pour les niveaux de la GS au CM2(Eduscol) autour du Français et des Mathématiques</a:t>
            </a:r>
          </a:p>
          <a:p>
            <a:r>
              <a:rPr lang="fr-FR" dirty="0"/>
              <a:t>Les Activités Pédagogiques Complémentaires /Stages de réussite aux vacances d’automne et de printemps</a:t>
            </a:r>
          </a:p>
          <a:p>
            <a:r>
              <a:rPr lang="fr-FR" dirty="0"/>
              <a:t>Guides  « maternelle » et guide de référence pour l’enseignement des mathématiques en CP et la grammaire</a:t>
            </a:r>
          </a:p>
          <a:p>
            <a:r>
              <a:rPr lang="fr-FR" dirty="0"/>
              <a:t>Formations des enseignants </a:t>
            </a:r>
          </a:p>
          <a:p>
            <a:r>
              <a:rPr lang="fr-FR" dirty="0"/>
              <a:t>Mise en œuvre de l’école inclusive et des PIAL </a:t>
            </a:r>
          </a:p>
          <a:p>
            <a:r>
              <a:rPr lang="fr-FR" dirty="0"/>
              <a:t>Lutter contre le décrochage scolaire</a:t>
            </a:r>
          </a:p>
          <a:p>
            <a:r>
              <a:rPr lang="fr-FR" dirty="0"/>
              <a:t>Continuité pédagogique </a:t>
            </a:r>
            <a:r>
              <a:rPr lang="fr-FR" dirty="0">
                <a:hlinkClick r:id="rId2"/>
              </a:rPr>
              <a:t>https://eduscol.education.fr/Rentrée-2020-plan-de-continuité</a:t>
            </a:r>
            <a:endParaRPr lang="fr-FR" dirty="0"/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717720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8386CEF-DF03-4670-8B0D-047FF34A7B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TESTS DE POSITIONNEMENT</a:t>
            </a:r>
          </a:p>
        </p:txBody>
      </p:sp>
      <p:pic>
        <p:nvPicPr>
          <p:cNvPr id="4" name="Espace réservé du contenu 3">
            <a:extLst>
              <a:ext uri="{FF2B5EF4-FFF2-40B4-BE49-F238E27FC236}">
                <a16:creationId xmlns:a16="http://schemas.microsoft.com/office/drawing/2014/main" id="{5CF23232-C496-4E16-A63A-044990C2CD0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81100" y="1498599"/>
            <a:ext cx="9734549" cy="4050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97720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977586A-EE39-4DB2-B10F-0F65E81D2C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6534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>
                <a:solidFill>
                  <a:schemeClr val="accent1"/>
                </a:solidFill>
              </a:rPr>
              <a:t>Protocole sanitaire du 26 août 2020</a:t>
            </a:r>
            <a:br>
              <a:rPr lang="fr-FR" dirty="0">
                <a:solidFill>
                  <a:schemeClr val="accent1"/>
                </a:solidFill>
              </a:rPr>
            </a:br>
            <a:r>
              <a:rPr lang="fr-FR" dirty="0">
                <a:solidFill>
                  <a:schemeClr val="accent1"/>
                </a:solidFill>
              </a:rPr>
              <a:t>(cf. documents transmis)</a:t>
            </a:r>
            <a:br>
              <a:rPr lang="fr-FR" dirty="0">
                <a:solidFill>
                  <a:schemeClr val="accent1"/>
                </a:solidFill>
              </a:rPr>
            </a:br>
            <a:endParaRPr lang="fr-FR" dirty="0">
              <a:solidFill>
                <a:schemeClr val="accent1"/>
              </a:solidFill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A3F5438-52BB-4CE6-BA57-0C3F3C7256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63332"/>
            <a:ext cx="10515600" cy="4351338"/>
          </a:xfrm>
        </p:spPr>
        <p:txBody>
          <a:bodyPr>
            <a:normAutofit fontScale="77500" lnSpcReduction="20000"/>
          </a:bodyPr>
          <a:lstStyle/>
          <a:p>
            <a:pPr marL="571500" indent="-571500">
              <a:buAutoNum type="romanUcParenR"/>
            </a:pPr>
            <a:r>
              <a:rPr lang="fr-FR" b="1" u="sng" dirty="0"/>
              <a:t>OBJECTIF</a:t>
            </a:r>
          </a:p>
          <a:p>
            <a:pPr marL="571500" indent="-571500">
              <a:buAutoNum type="romanUcParenR"/>
            </a:pPr>
            <a:endParaRPr lang="fr-FR" dirty="0"/>
          </a:p>
          <a:p>
            <a:pPr marL="0" indent="0">
              <a:buNone/>
            </a:pPr>
            <a:r>
              <a:rPr lang="fr-FR" dirty="0"/>
              <a:t>Tous les élèves et les professionnels doivent être présents mardi 1 septembre 2020.</a:t>
            </a:r>
          </a:p>
          <a:p>
            <a:pPr marL="0" indent="0">
              <a:buNone/>
            </a:pPr>
            <a:r>
              <a:rPr lang="fr-FR" dirty="0"/>
              <a:t>Une enquête devra être renseignée pour recenser les élèves cette semaine.</a:t>
            </a:r>
          </a:p>
          <a:p>
            <a:pPr marL="571500" indent="-571500">
              <a:buAutoNum type="romanUcParenR"/>
            </a:pPr>
            <a:endParaRPr lang="fr-FR" dirty="0"/>
          </a:p>
          <a:p>
            <a:pPr marL="0" indent="0">
              <a:buNone/>
            </a:pPr>
            <a:r>
              <a:rPr lang="fr-FR" b="1" dirty="0"/>
              <a:t>II) </a:t>
            </a:r>
            <a:r>
              <a:rPr lang="fr-FR" b="1" u="sng" dirty="0"/>
              <a:t>LE MASQUE</a:t>
            </a:r>
          </a:p>
          <a:p>
            <a:pPr marL="0" indent="0">
              <a:buNone/>
            </a:pPr>
            <a:endParaRPr lang="fr-FR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r-FR" dirty="0">
                <a:solidFill>
                  <a:srgbClr val="FF0000"/>
                </a:solidFill>
              </a:rPr>
              <a:t>                               OBLIGATOIRE POUR TOUS LES PROFESSIONNELS</a:t>
            </a:r>
          </a:p>
          <a:p>
            <a:pPr marL="0" indent="0">
              <a:buNone/>
            </a:pPr>
            <a:endParaRPr lang="fr-FR" dirty="0"/>
          </a:p>
          <a:p>
            <a:r>
              <a:rPr lang="fr-FR" dirty="0"/>
              <a:t>Tous les enseignants portent le masque, dans les espaces clos et ouverts. Il en va de même pour les AESH.</a:t>
            </a:r>
          </a:p>
          <a:p>
            <a:r>
              <a:rPr lang="fr-FR" dirty="0"/>
              <a:t>Des masques FFP2 pour les personnels à risque doivent être distribués.</a:t>
            </a:r>
          </a:p>
        </p:txBody>
      </p:sp>
    </p:spTree>
    <p:extLst>
      <p:ext uri="{BB962C8B-B14F-4D97-AF65-F5344CB8AC3E}">
        <p14:creationId xmlns:p14="http://schemas.microsoft.com/office/powerpoint/2010/main" val="27276466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2F60AB3-321B-4B49-ABA5-BEFB5C8778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>
                <a:solidFill>
                  <a:schemeClr val="accent1"/>
                </a:solidFill>
              </a:rPr>
              <a:t>Protocole sanitaire du 26 août 2020</a:t>
            </a:r>
            <a:br>
              <a:rPr lang="fr-FR" dirty="0">
                <a:solidFill>
                  <a:schemeClr val="accent1"/>
                </a:solidFill>
              </a:rPr>
            </a:br>
            <a:r>
              <a:rPr lang="fr-FR" dirty="0">
                <a:solidFill>
                  <a:schemeClr val="accent1"/>
                </a:solidFill>
              </a:rPr>
              <a:t>(cf. documents transmis)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DFE2A06-F71B-4C55-877A-2F70A16941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fr-FR" b="1" u="sng" dirty="0"/>
              <a:t>III) BRASSAGES D’ELEVES</a:t>
            </a:r>
            <a:endParaRPr lang="fr-FR" b="1" dirty="0"/>
          </a:p>
          <a:p>
            <a:r>
              <a:rPr lang="fr-FR" dirty="0"/>
              <a:t>Entrées/sorties, cantine et récréation</a:t>
            </a:r>
          </a:p>
          <a:p>
            <a:r>
              <a:rPr lang="fr-FR" dirty="0"/>
              <a:t> On peut reconduire l’organisation de juin . Je vous fais confiance.</a:t>
            </a:r>
          </a:p>
          <a:p>
            <a:r>
              <a:rPr lang="fr-FR" dirty="0"/>
              <a:t>Les personnes extérieures peuvent entrer masquées après s’être lavé les mains.</a:t>
            </a:r>
          </a:p>
          <a:p>
            <a:endParaRPr lang="fr-FR" dirty="0"/>
          </a:p>
          <a:p>
            <a:pPr marL="0" indent="0">
              <a:buNone/>
            </a:pPr>
            <a:r>
              <a:rPr lang="fr-FR" b="1" dirty="0">
                <a:solidFill>
                  <a:srgbClr val="00B0F0"/>
                </a:solidFill>
              </a:rPr>
              <a:t>                                            Récréations échelonnées – zones délimitées dédiées – balisage des sens de circulation</a:t>
            </a:r>
          </a:p>
          <a:p>
            <a:endParaRPr lang="fr-FR" b="1" dirty="0">
              <a:solidFill>
                <a:srgbClr val="00B0F0"/>
              </a:solidFill>
            </a:endParaRPr>
          </a:p>
          <a:p>
            <a:r>
              <a:rPr lang="fr-FR" b="1" u="sng" dirty="0"/>
              <a:t>IV) MATERIEL</a:t>
            </a:r>
          </a:p>
          <a:p>
            <a:endParaRPr lang="fr-FR" u="sng" dirty="0"/>
          </a:p>
          <a:p>
            <a:pPr marL="0" indent="0">
              <a:buNone/>
            </a:pP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Le protocole précise que « l’accès aux jeux, aux bancs et espaces collectifs extérieurs est autorisé. </a:t>
            </a:r>
          </a:p>
          <a:p>
            <a:pPr marL="0" indent="0">
              <a:buNone/>
            </a:pP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La mise à disposition d’objets partagés au sein d’une même classe ou d’un même groupe constitué (ballons, jouets, livres, jeux, journaux, dépliants réutilisables, crayons, etc.) est permise ».</a:t>
            </a:r>
          </a:p>
          <a:p>
            <a:endParaRPr lang="fr-FR" u="sng" dirty="0"/>
          </a:p>
          <a:p>
            <a:endParaRPr lang="fr-FR" dirty="0"/>
          </a:p>
          <a:p>
            <a:r>
              <a:rPr lang="fr-FR" b="1" dirty="0"/>
              <a:t>V) </a:t>
            </a:r>
            <a:r>
              <a:rPr lang="fr-FR" b="1" u="sng" dirty="0"/>
              <a:t>FICHES THEMATIQUES : EPS, EDUCATION MUSICALE, RESTAURATION, RECREATION, INTERNAT</a:t>
            </a:r>
          </a:p>
          <a:p>
            <a:endParaRPr lang="fr-FR" b="1" u="sng" dirty="0"/>
          </a:p>
          <a:p>
            <a:endParaRPr lang="fr-FR" b="1" u="sng" dirty="0"/>
          </a:p>
        </p:txBody>
      </p:sp>
    </p:spTree>
    <p:extLst>
      <p:ext uri="{BB962C8B-B14F-4D97-AF65-F5344CB8AC3E}">
        <p14:creationId xmlns:p14="http://schemas.microsoft.com/office/powerpoint/2010/main" val="269231075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</TotalTime>
  <Words>728</Words>
  <Application>Microsoft Office PowerPoint</Application>
  <PresentationFormat>Grand écran</PresentationFormat>
  <Paragraphs>108</Paragraphs>
  <Slides>17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23" baseType="lpstr">
      <vt:lpstr>Arial</vt:lpstr>
      <vt:lpstr>Book Antiqua</vt:lpstr>
      <vt:lpstr>Calibri</vt:lpstr>
      <vt:lpstr>Calibri Light</vt:lpstr>
      <vt:lpstr>Times New Roman</vt:lpstr>
      <vt:lpstr>Thème Office</vt:lpstr>
      <vt:lpstr>Conseil de directeurs n°1 lundi 31 août 2020</vt:lpstr>
      <vt:lpstr>Accueil et présentation de l’équipe de circonscription</vt:lpstr>
      <vt:lpstr>La carte scolaire</vt:lpstr>
      <vt:lpstr>LA CIRCULAIRE DE RENTREE</vt:lpstr>
      <vt:lpstr>Circulaire de rentrée :4 PRIORITES  </vt:lpstr>
      <vt:lpstr>La circulaire de rentrée 2020 du 10-7-2020 : Etablir un cadre serein et construire des parcours de scolarisation personnalisés. </vt:lpstr>
      <vt:lpstr>TESTS DE POSITIONNEMENT</vt:lpstr>
      <vt:lpstr>Protocole sanitaire du 26 août 2020 (cf. documents transmis) </vt:lpstr>
      <vt:lpstr>Protocole sanitaire du 26 août 2020 (cf. documents transmis)</vt:lpstr>
      <vt:lpstr>Protocole sanitaire du 26 août 2020 (cf. documents transmis)</vt:lpstr>
      <vt:lpstr>PLAN DE FORMATION 2020 2021 </vt:lpstr>
      <vt:lpstr>PLAN LECTURE</vt:lpstr>
      <vt:lpstr>Calendrier 2020 2021</vt:lpstr>
      <vt:lpstr>ELECTIONS DE PARENTS D’ELEVES</vt:lpstr>
      <vt:lpstr>QUESTIONS DIVERSES</vt:lpstr>
      <vt:lpstr>Présentation PowerPoint</vt:lpstr>
      <vt:lpstr>DOCUMENTS DE RENTREE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Conseil de directeurs n°1 lundi 31 août 2020</dc:title>
  <dc:creator>Stéphanie Decultot</dc:creator>
  <cp:lastModifiedBy>Stéphanie Decultot</cp:lastModifiedBy>
  <cp:revision>52</cp:revision>
  <dcterms:created xsi:type="dcterms:W3CDTF">2020-08-30T16:42:10Z</dcterms:created>
  <dcterms:modified xsi:type="dcterms:W3CDTF">2020-09-01T08:26:32Z</dcterms:modified>
</cp:coreProperties>
</file>